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9" r:id="rId2"/>
    <p:sldId id="298" r:id="rId3"/>
    <p:sldId id="285" r:id="rId4"/>
    <p:sldId id="280" r:id="rId5"/>
    <p:sldId id="300" r:id="rId6"/>
    <p:sldId id="301" r:id="rId7"/>
    <p:sldId id="278" r:id="rId8"/>
    <p:sldId id="302" r:id="rId9"/>
    <p:sldId id="303" r:id="rId10"/>
    <p:sldId id="304" r:id="rId11"/>
    <p:sldId id="290" r:id="rId12"/>
    <p:sldId id="273" r:id="rId13"/>
    <p:sldId id="315" r:id="rId14"/>
    <p:sldId id="287" r:id="rId15"/>
    <p:sldId id="309" r:id="rId16"/>
    <p:sldId id="313" r:id="rId17"/>
    <p:sldId id="311"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6600"/>
    <a:srgbClr val="3399FF"/>
    <a:srgbClr val="0099FF"/>
    <a:srgbClr val="E20000"/>
    <a:srgbClr val="0D573E"/>
    <a:srgbClr val="005C00"/>
    <a:srgbClr val="003300"/>
    <a:srgbClr val="0058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5" autoAdjust="0"/>
    <p:restoredTop sz="86429" autoAdjust="0"/>
  </p:normalViewPr>
  <p:slideViewPr>
    <p:cSldViewPr>
      <p:cViewPr varScale="1">
        <p:scale>
          <a:sx n="90" d="100"/>
          <a:sy n="90" d="100"/>
        </p:scale>
        <p:origin x="-1800" y="-10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D313EBA-56BE-4440-AFEE-229B3AA6A090}" type="datetimeFigureOut">
              <a:rPr lang="en-US"/>
              <a:pPr>
                <a:defRPr/>
              </a:pPr>
              <a:t>3/25/2014</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a:p>
            <a:pPr lvl="4"/>
            <a:r>
              <a:rPr lang="he-IL" smtClean="0"/>
              <a:t>רמה חמישית</a:t>
            </a:r>
            <a:endParaRPr lang="en-US" smtClean="0"/>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89971B9-0892-431B-A411-A50FB7EF804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0483" name="מציין מיקום של הערות 2"/>
          <p:cNvSpPr>
            <a:spLocks noGrp="1"/>
          </p:cNvSpPr>
          <p:nvPr>
            <p:ph type="body" idx="1"/>
          </p:nvPr>
        </p:nvSpPr>
        <p:spPr bwMode="auto">
          <a:noFill/>
        </p:spPr>
        <p:txBody>
          <a:bodyPr/>
          <a:lstStyle/>
          <a:p>
            <a:pPr>
              <a:spcBef>
                <a:spcPct val="0"/>
              </a:spcBef>
            </a:pPr>
            <a:endParaRPr lang="en-US" smtClean="0"/>
          </a:p>
        </p:txBody>
      </p:sp>
      <p:sp>
        <p:nvSpPr>
          <p:cNvPr id="20484"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F0C1CA-4734-4EC3-BC7B-F92060BCF3CF}" type="slidenum">
              <a:rPr lang="en-US"/>
              <a:pPr fontAlgn="base">
                <a:spcBef>
                  <a:spcPct val="0"/>
                </a:spcBef>
                <a:spcAft>
                  <a:spcPct val="0"/>
                </a:spcAft>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1507" name="מציין מיקום של הערות 2"/>
          <p:cNvSpPr>
            <a:spLocks noGrp="1"/>
          </p:cNvSpPr>
          <p:nvPr>
            <p:ph type="body" idx="1"/>
          </p:nvPr>
        </p:nvSpPr>
        <p:spPr bwMode="auto">
          <a:noFill/>
        </p:spPr>
        <p:txBody>
          <a:bodyPr/>
          <a:lstStyle/>
          <a:p>
            <a:pPr>
              <a:spcBef>
                <a:spcPct val="0"/>
              </a:spcBef>
            </a:pPr>
            <a:endParaRPr lang="he-IL" smtClean="0"/>
          </a:p>
        </p:txBody>
      </p:sp>
      <p:sp>
        <p:nvSpPr>
          <p:cNvPr id="21508"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AEC9A9-E79C-4CAD-8641-8B15418E2D1A}" type="slidenum">
              <a:rPr lang="en-US"/>
              <a:pPr fontAlgn="base">
                <a:spcBef>
                  <a:spcPct val="0"/>
                </a:spcBef>
                <a:spcAft>
                  <a:spcPct val="0"/>
                </a:spcAft>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2531" name="מציין מיקום של הערות 2"/>
          <p:cNvSpPr>
            <a:spLocks noGrp="1"/>
          </p:cNvSpPr>
          <p:nvPr>
            <p:ph type="body" idx="1"/>
          </p:nvPr>
        </p:nvSpPr>
        <p:spPr bwMode="auto">
          <a:noFill/>
        </p:spPr>
        <p:txBody>
          <a:bodyPr/>
          <a:lstStyle/>
          <a:p>
            <a:pPr>
              <a:spcBef>
                <a:spcPct val="0"/>
              </a:spcBef>
            </a:pPr>
            <a:r>
              <a:rPr lang="he-IL" smtClean="0"/>
              <a:t>ה</a:t>
            </a:r>
          </a:p>
        </p:txBody>
      </p:sp>
      <p:sp>
        <p:nvSpPr>
          <p:cNvPr id="22532"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39B576-E1B1-436F-BA6E-A61031AC1D98}" type="slidenum">
              <a:rPr lang="en-US"/>
              <a:pPr fontAlgn="base">
                <a:spcBef>
                  <a:spcPct val="0"/>
                </a:spcBef>
                <a:spcAft>
                  <a:spcPct val="0"/>
                </a:spcAft>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3555" name="מציין מיקום של הערות 2"/>
          <p:cNvSpPr>
            <a:spLocks noGrp="1"/>
          </p:cNvSpPr>
          <p:nvPr>
            <p:ph type="body" idx="1"/>
          </p:nvPr>
        </p:nvSpPr>
        <p:spPr bwMode="auto">
          <a:noFill/>
        </p:spPr>
        <p:txBody>
          <a:bodyPr/>
          <a:lstStyle/>
          <a:p>
            <a:pPr>
              <a:spcBef>
                <a:spcPct val="0"/>
              </a:spcBef>
            </a:pPr>
            <a:endParaRPr lang="he-IL" smtClean="0"/>
          </a:p>
        </p:txBody>
      </p:sp>
      <p:sp>
        <p:nvSpPr>
          <p:cNvPr id="23556"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0DF174-94F9-498C-AF2D-3FE0EE7CFD91}" type="slidenum">
              <a:rPr lang="en-US"/>
              <a:pPr fontAlgn="base">
                <a:spcBef>
                  <a:spcPct val="0"/>
                </a:spcBef>
                <a:spcAft>
                  <a:spcPct val="0"/>
                </a:spcAft>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4579" name="מציין מיקום של הערות 2"/>
          <p:cNvSpPr>
            <a:spLocks noGrp="1"/>
          </p:cNvSpPr>
          <p:nvPr>
            <p:ph type="body" idx="1"/>
          </p:nvPr>
        </p:nvSpPr>
        <p:spPr bwMode="auto">
          <a:noFill/>
        </p:spPr>
        <p:txBody>
          <a:bodyPr/>
          <a:lstStyle/>
          <a:p>
            <a:pPr>
              <a:spcBef>
                <a:spcPct val="0"/>
              </a:spcBef>
            </a:pPr>
            <a:endParaRPr lang="he-IL" smtClean="0"/>
          </a:p>
        </p:txBody>
      </p:sp>
      <p:sp>
        <p:nvSpPr>
          <p:cNvPr id="24580"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0E317E-5E8F-4784-A784-DA546376D597}" type="slidenum">
              <a:rPr lang="en-US"/>
              <a:pPr fontAlgn="base">
                <a:spcBef>
                  <a:spcPct val="0"/>
                </a:spcBef>
                <a:spcAft>
                  <a:spcPct val="0"/>
                </a:spcAft>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5603" name="מציין מיקום של הערות 2"/>
          <p:cNvSpPr>
            <a:spLocks noGrp="1"/>
          </p:cNvSpPr>
          <p:nvPr>
            <p:ph type="body" idx="1"/>
          </p:nvPr>
        </p:nvSpPr>
        <p:spPr bwMode="auto">
          <a:noFill/>
        </p:spPr>
        <p:txBody>
          <a:bodyPr/>
          <a:lstStyle/>
          <a:p>
            <a:pPr>
              <a:spcBef>
                <a:spcPct val="0"/>
              </a:spcBef>
            </a:pPr>
            <a:endParaRPr lang="he-IL" smtClean="0"/>
          </a:p>
        </p:txBody>
      </p:sp>
      <p:sp>
        <p:nvSpPr>
          <p:cNvPr id="25604"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1FECB5-3A28-4F8F-8BAD-5390ABC185EB}" type="slidenum">
              <a:rPr lang="en-US"/>
              <a:pPr fontAlgn="base">
                <a:spcBef>
                  <a:spcPct val="0"/>
                </a:spcBef>
                <a:spcAft>
                  <a:spcPct val="0"/>
                </a:spcAft>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DDCED68A-F08D-492D-B380-411724C22CCE}" type="datetimeFigureOut">
              <a:rPr lang="en-US"/>
              <a:pPr>
                <a:defRPr/>
              </a:pPr>
              <a:t>3/25/2014</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056A7AA1-E1F1-419D-87AB-84BC73341FB6}"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EE786974-6655-4256-A8C9-F30CB7273551}" type="datetimeFigureOut">
              <a:rPr lang="en-US"/>
              <a:pPr>
                <a:defRPr/>
              </a:pPr>
              <a:t>3/25/2014</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5E29AB68-1D32-413C-AC16-161BEC3E5DA5}"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7231959D-AF15-47C0-8B84-757CE6D7CC23}" type="datetimeFigureOut">
              <a:rPr lang="en-US"/>
              <a:pPr>
                <a:defRPr/>
              </a:pPr>
              <a:t>3/25/2014</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B19442CE-8FE0-4DDF-9378-E9F89FE57EF7}"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B98FD923-01DF-47CF-8400-962EBB874827}" type="datetimeFigureOut">
              <a:rPr lang="en-US"/>
              <a:pPr>
                <a:defRPr/>
              </a:pPr>
              <a:t>3/25/2014</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DB7AA334-F441-4B53-9854-8173987BAF05}"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49B935E2-48DA-472A-BB28-F29F05834FB3}" type="datetimeFigureOut">
              <a:rPr lang="en-US"/>
              <a:pPr>
                <a:defRPr/>
              </a:pPr>
              <a:t>3/25/2014</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06145FBD-6917-4421-9923-2157B397D8DE}"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3"/>
          <p:cNvSpPr>
            <a:spLocks noGrp="1"/>
          </p:cNvSpPr>
          <p:nvPr>
            <p:ph type="dt" sz="half" idx="10"/>
          </p:nvPr>
        </p:nvSpPr>
        <p:spPr/>
        <p:txBody>
          <a:bodyPr/>
          <a:lstStyle>
            <a:lvl1pPr>
              <a:defRPr/>
            </a:lvl1pPr>
          </a:lstStyle>
          <a:p>
            <a:pPr>
              <a:defRPr/>
            </a:pPr>
            <a:fld id="{9A7B1343-6750-49B1-A574-D6223EC9C189}" type="datetimeFigureOut">
              <a:rPr lang="en-US"/>
              <a:pPr>
                <a:defRPr/>
              </a:pPr>
              <a:t>3/25/2014</a:t>
            </a:fld>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pPr>
              <a:defRPr/>
            </a:pPr>
            <a:fld id="{03C67766-6A23-4204-BE1E-81BD10FC476A}"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3"/>
          <p:cNvSpPr>
            <a:spLocks noGrp="1"/>
          </p:cNvSpPr>
          <p:nvPr>
            <p:ph type="dt" sz="half" idx="10"/>
          </p:nvPr>
        </p:nvSpPr>
        <p:spPr/>
        <p:txBody>
          <a:bodyPr/>
          <a:lstStyle>
            <a:lvl1pPr>
              <a:defRPr/>
            </a:lvl1pPr>
          </a:lstStyle>
          <a:p>
            <a:pPr>
              <a:defRPr/>
            </a:pPr>
            <a:fld id="{5BC09F9C-91C2-46C9-8399-3D904F26BCB8}" type="datetimeFigureOut">
              <a:rPr lang="en-US"/>
              <a:pPr>
                <a:defRPr/>
              </a:pPr>
              <a:t>3/25/2014</a:t>
            </a:fld>
            <a:endParaRPr lang="en-US"/>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9" name="מציין מיקום של מספר שקופית 5"/>
          <p:cNvSpPr>
            <a:spLocks noGrp="1"/>
          </p:cNvSpPr>
          <p:nvPr>
            <p:ph type="sldNum" sz="quarter" idx="12"/>
          </p:nvPr>
        </p:nvSpPr>
        <p:spPr/>
        <p:txBody>
          <a:bodyPr/>
          <a:lstStyle>
            <a:lvl1pPr>
              <a:defRPr/>
            </a:lvl1pPr>
          </a:lstStyle>
          <a:p>
            <a:pPr>
              <a:defRPr/>
            </a:pPr>
            <a:fld id="{0D48E30D-1775-4A61-8CBD-0B1F3C13877D}"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3"/>
          <p:cNvSpPr>
            <a:spLocks noGrp="1"/>
          </p:cNvSpPr>
          <p:nvPr>
            <p:ph type="dt" sz="half" idx="10"/>
          </p:nvPr>
        </p:nvSpPr>
        <p:spPr/>
        <p:txBody>
          <a:bodyPr/>
          <a:lstStyle>
            <a:lvl1pPr>
              <a:defRPr/>
            </a:lvl1pPr>
          </a:lstStyle>
          <a:p>
            <a:pPr>
              <a:defRPr/>
            </a:pPr>
            <a:fld id="{3818E903-0878-4597-BD53-141CC0F1EB4D}" type="datetimeFigureOut">
              <a:rPr lang="en-US"/>
              <a:pPr>
                <a:defRPr/>
              </a:pPr>
              <a:t>3/25/2014</a:t>
            </a:fld>
            <a:endParaRPr lang="en-US"/>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5" name="מציין מיקום של מספר שקופית 5"/>
          <p:cNvSpPr>
            <a:spLocks noGrp="1"/>
          </p:cNvSpPr>
          <p:nvPr>
            <p:ph type="sldNum" sz="quarter" idx="12"/>
          </p:nvPr>
        </p:nvSpPr>
        <p:spPr/>
        <p:txBody>
          <a:bodyPr/>
          <a:lstStyle>
            <a:lvl1pPr>
              <a:defRPr/>
            </a:lvl1pPr>
          </a:lstStyle>
          <a:p>
            <a:pPr>
              <a:defRPr/>
            </a:pPr>
            <a:fld id="{4DB1D73C-1FA7-44E0-898E-94925F733475}"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45F9E8D4-F690-47F5-8DE0-1A356A296E24}" type="datetimeFigureOut">
              <a:rPr lang="en-US"/>
              <a:pPr>
                <a:defRPr/>
              </a:pPr>
              <a:t>3/25/2014</a:t>
            </a:fld>
            <a:endParaRPr lang="en-US"/>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4" name="מציין מיקום של מספר שקופית 5"/>
          <p:cNvSpPr>
            <a:spLocks noGrp="1"/>
          </p:cNvSpPr>
          <p:nvPr>
            <p:ph type="sldNum" sz="quarter" idx="12"/>
          </p:nvPr>
        </p:nvSpPr>
        <p:spPr/>
        <p:txBody>
          <a:bodyPr/>
          <a:lstStyle>
            <a:lvl1pPr>
              <a:defRPr/>
            </a:lvl1pPr>
          </a:lstStyle>
          <a:p>
            <a:pPr>
              <a:defRPr/>
            </a:pPr>
            <a:fld id="{B80545D1-5171-4F36-8EE4-AA42ECC4B940}"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780D8AAC-5E29-4A1B-A0D3-EF3D5B89D24B}" type="datetimeFigureOut">
              <a:rPr lang="en-US"/>
              <a:pPr>
                <a:defRPr/>
              </a:pPr>
              <a:t>3/25/2014</a:t>
            </a:fld>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pPr>
              <a:defRPr/>
            </a:pPr>
            <a:fld id="{870CF4B9-948A-471A-A6B2-42515195FE6D}"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7478A7EA-0274-4F03-B73E-338DFADC7E9C}" type="datetimeFigureOut">
              <a:rPr lang="en-US"/>
              <a:pPr>
                <a:defRPr/>
              </a:pPr>
              <a:t>3/25/2014</a:t>
            </a:fld>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pPr>
              <a:defRPr/>
            </a:pPr>
            <a:fld id="{6E3240E3-7F57-4DE3-AC6C-4805F7050E72}"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102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a:p>
            <a:pPr lvl="4"/>
            <a:r>
              <a:rPr lang="he-IL" smtClean="0"/>
              <a:t>רמה חמישית</a:t>
            </a:r>
            <a:endParaRPr lang="en-US" smtClean="0"/>
          </a:p>
        </p:txBody>
      </p:sp>
      <p:sp>
        <p:nvSpPr>
          <p:cNvPr id="4" name="מציין מיקום של תאריך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2B1AA53-207B-42AF-967A-18F477400C4D}" type="datetimeFigureOut">
              <a:rPr lang="en-US"/>
              <a:pPr>
                <a:defRPr/>
              </a:pPr>
              <a:t>3/25/2014</a:t>
            </a:fld>
            <a:endParaRPr lang="en-US"/>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מציין מיקום של מספר שקופית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D8FD427-7AE9-4AF3-A2FA-A8E7198DAA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fontAlgn="base">
        <a:spcBef>
          <a:spcPct val="0"/>
        </a:spcBef>
        <a:spcAft>
          <a:spcPct val="0"/>
        </a:spcAft>
        <a:defRPr sz="4400" kern="1200">
          <a:solidFill>
            <a:schemeClr val="tx1"/>
          </a:solidFill>
          <a:latin typeface="+mj-lt"/>
          <a:ea typeface="+mj-ea"/>
          <a:cs typeface="Arial" charset="0"/>
        </a:defRPr>
      </a:lvl1pPr>
      <a:lvl2pPr algn="ctr" rtl="0" fontAlgn="base">
        <a:spcBef>
          <a:spcPct val="0"/>
        </a:spcBef>
        <a:spcAft>
          <a:spcPct val="0"/>
        </a:spcAft>
        <a:defRPr sz="4400">
          <a:solidFill>
            <a:schemeClr val="tx1"/>
          </a:solidFill>
          <a:latin typeface="Calibri" pitchFamily="34" charset="0"/>
          <a:cs typeface="Arial" charset="0"/>
        </a:defRPr>
      </a:lvl2pPr>
      <a:lvl3pPr algn="ctr" rtl="0" fontAlgn="base">
        <a:spcBef>
          <a:spcPct val="0"/>
        </a:spcBef>
        <a:spcAft>
          <a:spcPct val="0"/>
        </a:spcAft>
        <a:defRPr sz="4400">
          <a:solidFill>
            <a:schemeClr val="tx1"/>
          </a:solidFill>
          <a:latin typeface="Calibri" pitchFamily="34" charset="0"/>
          <a:cs typeface="Arial" charset="0"/>
        </a:defRPr>
      </a:lvl3pPr>
      <a:lvl4pPr algn="ctr" rtl="0" fontAlgn="base">
        <a:spcBef>
          <a:spcPct val="0"/>
        </a:spcBef>
        <a:spcAft>
          <a:spcPct val="0"/>
        </a:spcAft>
        <a:defRPr sz="4400">
          <a:solidFill>
            <a:schemeClr val="tx1"/>
          </a:solidFill>
          <a:latin typeface="Calibri" pitchFamily="34" charset="0"/>
          <a:cs typeface="Arial" charset="0"/>
        </a:defRPr>
      </a:lvl4pPr>
      <a:lvl5pPr algn="ctr" rtl="0" fontAlgn="base">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Arial"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www.ir-amim.org.il/he/basic/%D7%9E%D7%AA%D7%97%D7%9D-%D7%A7%D7%93%D7%9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p:cNvSpPr/>
          <p:nvPr/>
        </p:nvSpPr>
        <p:spPr>
          <a:xfrm>
            <a:off x="0" y="0"/>
            <a:ext cx="9144000" cy="6858000"/>
          </a:xfrm>
          <a:prstGeom prst="rect">
            <a:avLst/>
          </a:prstGeom>
          <a:solidFill>
            <a:srgbClr val="0D573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1" name="מלבן 5"/>
          <p:cNvSpPr>
            <a:spLocks noChangeArrowheads="1"/>
          </p:cNvSpPr>
          <p:nvPr/>
        </p:nvSpPr>
        <p:spPr bwMode="auto">
          <a:xfrm>
            <a:off x="-228600" y="1828800"/>
            <a:ext cx="9067800" cy="1692275"/>
          </a:xfrm>
          <a:prstGeom prst="rect">
            <a:avLst/>
          </a:prstGeom>
          <a:noFill/>
          <a:ln w="9525">
            <a:noFill/>
            <a:miter lim="800000"/>
            <a:headEnd/>
            <a:tailEnd/>
          </a:ln>
        </p:spPr>
        <p:txBody>
          <a:bodyPr>
            <a:spAutoFit/>
          </a:bodyPr>
          <a:lstStyle/>
          <a:p>
            <a:pPr algn="r"/>
            <a:r>
              <a:rPr lang="en-US" sz="5000" b="1" dirty="0">
                <a:solidFill>
                  <a:schemeClr val="bg1"/>
                </a:solidFill>
                <a:latin typeface="Guttman David" pitchFamily="2" charset="-79"/>
                <a:cs typeface="Guttman David" pitchFamily="2" charset="-79"/>
              </a:rPr>
              <a:t>“I hope this plan finds itself in the dustbin of history.”</a:t>
            </a:r>
            <a:endParaRPr lang="en-US" sz="5400" dirty="0">
              <a:latin typeface="Calibri" pitchFamily="34" charset="0"/>
            </a:endParaRPr>
          </a:p>
        </p:txBody>
      </p:sp>
      <p:sp>
        <p:nvSpPr>
          <p:cNvPr id="2052" name="TextBox 6"/>
          <p:cNvSpPr txBox="1">
            <a:spLocks noChangeArrowheads="1"/>
          </p:cNvSpPr>
          <p:nvPr/>
        </p:nvSpPr>
        <p:spPr bwMode="auto">
          <a:xfrm>
            <a:off x="838200" y="3665538"/>
            <a:ext cx="6477000" cy="830262"/>
          </a:xfrm>
          <a:prstGeom prst="rect">
            <a:avLst/>
          </a:prstGeom>
          <a:noFill/>
          <a:ln w="9525">
            <a:noFill/>
            <a:miter lim="800000"/>
            <a:headEnd/>
            <a:tailEnd/>
          </a:ln>
        </p:spPr>
        <p:txBody>
          <a:bodyPr>
            <a:spAutoFit/>
          </a:bodyPr>
          <a:lstStyle/>
          <a:p>
            <a:r>
              <a:rPr lang="en-US" sz="2400" b="1">
                <a:solidFill>
                  <a:schemeClr val="bg1"/>
                </a:solidFill>
                <a:latin typeface="Guttman David" pitchFamily="2" charset="-79"/>
                <a:cs typeface="Guttman David" pitchFamily="2" charset="-79"/>
              </a:rPr>
              <a:t>David Kroyanker, architect, urban planner and architectural historian of Jerusalem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p:cNvSpPr/>
          <p:nvPr/>
        </p:nvSpPr>
        <p:spPr>
          <a:xfrm>
            <a:off x="0" y="0"/>
            <a:ext cx="9144000" cy="6858000"/>
          </a:xfrm>
          <a:prstGeom prst="rect">
            <a:avLst/>
          </a:prstGeom>
          <a:solidFill>
            <a:srgbClr val="0D573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67" name="מלבן 5"/>
          <p:cNvSpPr>
            <a:spLocks noChangeArrowheads="1"/>
          </p:cNvSpPr>
          <p:nvPr/>
        </p:nvSpPr>
        <p:spPr bwMode="auto">
          <a:xfrm>
            <a:off x="990600" y="1058863"/>
            <a:ext cx="6705600" cy="4400550"/>
          </a:xfrm>
          <a:prstGeom prst="rect">
            <a:avLst/>
          </a:prstGeom>
          <a:noFill/>
          <a:ln w="9525">
            <a:noFill/>
            <a:miter lim="800000"/>
            <a:headEnd/>
            <a:tailEnd/>
          </a:ln>
        </p:spPr>
        <p:txBody>
          <a:bodyPr>
            <a:spAutoFit/>
          </a:bodyPr>
          <a:lstStyle/>
          <a:p>
            <a:r>
              <a:rPr lang="en-US" sz="2800" b="1" dirty="0">
                <a:solidFill>
                  <a:schemeClr val="bg1"/>
                </a:solidFill>
                <a:latin typeface="Guttman David" pitchFamily="2" charset="-79"/>
                <a:cs typeface="Guttman David" pitchFamily="2" charset="-79"/>
              </a:rPr>
              <a:t>"I have been studying Jerusalem urban planning for almost 45 years and never have I encountered such an audacious plan with such destructive potential…there is a question of precedent here.  This is an injury to the principles of national park planning, and for that reason, it is an insult…I hope that this plan finds itself in the dustbin of history.“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תמונה 4"/>
          <p:cNvPicPr>
            <a:picLocks noChangeAspect="1"/>
          </p:cNvPicPr>
          <p:nvPr/>
        </p:nvPicPr>
        <p:blipFill>
          <a:blip r:embed="rId2" cstate="print"/>
          <a:srcRect/>
          <a:stretch>
            <a:fillRect/>
          </a:stretch>
        </p:blipFill>
        <p:spPr bwMode="auto">
          <a:xfrm>
            <a:off x="0" y="12700"/>
            <a:ext cx="9144000" cy="6916738"/>
          </a:xfrm>
          <a:prstGeom prst="rect">
            <a:avLst/>
          </a:prstGeom>
          <a:noFill/>
          <a:ln w="9525">
            <a:noFill/>
            <a:miter lim="800000"/>
            <a:headEnd/>
            <a:tailEnd/>
          </a:ln>
        </p:spPr>
      </p:pic>
      <p:sp>
        <p:nvSpPr>
          <p:cNvPr id="12291" name="מלבן 5"/>
          <p:cNvSpPr>
            <a:spLocks noChangeArrowheads="1"/>
          </p:cNvSpPr>
          <p:nvPr/>
        </p:nvSpPr>
        <p:spPr bwMode="auto">
          <a:xfrm>
            <a:off x="0" y="3125788"/>
            <a:ext cx="9144000" cy="3230562"/>
          </a:xfrm>
          <a:prstGeom prst="rect">
            <a:avLst/>
          </a:prstGeom>
          <a:noFill/>
          <a:ln w="9525">
            <a:noFill/>
            <a:miter lim="800000"/>
            <a:headEnd/>
            <a:tailEnd/>
          </a:ln>
        </p:spPr>
        <p:txBody>
          <a:bodyPr>
            <a:spAutoFit/>
          </a:bodyPr>
          <a:lstStyle/>
          <a:p>
            <a:r>
              <a:rPr lang="en-US" sz="4800" b="1" dirty="0">
                <a:solidFill>
                  <a:srgbClr val="006600"/>
                </a:solidFill>
                <a:latin typeface="Guttman David" pitchFamily="2" charset="-79"/>
                <a:cs typeface="Guttman David" pitchFamily="2" charset="-79"/>
              </a:rPr>
              <a:t>The Jerusalem Municipality generally prides itself on its projects.  So in this particular case, why has it remained silent</a:t>
            </a:r>
            <a:r>
              <a:rPr lang="en-US" sz="6000" b="1" dirty="0">
                <a:solidFill>
                  <a:srgbClr val="006600"/>
                </a:solidFill>
                <a:latin typeface="Guttman David" pitchFamily="2" charset="-79"/>
                <a:cs typeface="Guttman David" pitchFamily="2" charset="-79"/>
              </a:rPr>
              <a:t>?</a:t>
            </a:r>
            <a:endParaRPr lang="en-US" sz="4800" b="1" dirty="0">
              <a:solidFill>
                <a:srgbClr val="006600"/>
              </a:solidFill>
              <a:latin typeface="Guttman David" pitchFamily="2" charset="-79"/>
              <a:cs typeface="Guttman David" pitchFamily="2" charset="-79"/>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תמונה 10" descr="hinnom-silwan.jpg"/>
          <p:cNvPicPr>
            <a:picLocks noChangeAspect="1"/>
          </p:cNvPicPr>
          <p:nvPr/>
        </p:nvPicPr>
        <p:blipFill>
          <a:blip r:embed="rId3" cstate="print"/>
          <a:srcRect/>
          <a:stretch>
            <a:fillRect/>
          </a:stretch>
        </p:blipFill>
        <p:spPr bwMode="auto">
          <a:xfrm>
            <a:off x="0" y="1588"/>
            <a:ext cx="9144000" cy="6854825"/>
          </a:xfrm>
          <a:prstGeom prst="rect">
            <a:avLst/>
          </a:prstGeom>
          <a:noFill/>
          <a:ln w="9525">
            <a:noFill/>
            <a:miter lim="800000"/>
            <a:headEnd/>
            <a:tailEnd/>
          </a:ln>
        </p:spPr>
      </p:pic>
      <p:sp>
        <p:nvSpPr>
          <p:cNvPr id="2" name="מלבן 1"/>
          <p:cNvSpPr/>
          <p:nvPr/>
        </p:nvSpPr>
        <p:spPr>
          <a:xfrm>
            <a:off x="457200" y="5029200"/>
            <a:ext cx="8382000" cy="430887"/>
          </a:xfrm>
          <a:prstGeom prst="rect">
            <a:avLst/>
          </a:prstGeom>
        </p:spPr>
        <p:txBody>
          <a:bodyPr>
            <a:spAutoFit/>
          </a:bodyPr>
          <a:lstStyle/>
          <a:p>
            <a:pPr algn="r" rtl="1" fontAlgn="auto">
              <a:spcBef>
                <a:spcPts val="0"/>
              </a:spcBef>
              <a:spcAft>
                <a:spcPts val="0"/>
              </a:spcAft>
              <a:defRPr/>
            </a:pPr>
            <a:r>
              <a:rPr lang="en-US" sz="2200" b="1" dirty="0">
                <a:ln w="3175">
                  <a:solidFill>
                    <a:srgbClr val="003300"/>
                  </a:solidFill>
                </a:ln>
                <a:solidFill>
                  <a:prstClr val="white"/>
                </a:solidFill>
                <a:latin typeface="Guttman David" pitchFamily="2" charset="-79"/>
                <a:ea typeface="Calibri" pitchFamily="34" charset="0"/>
                <a:cs typeface="Guttman David" pitchFamily="2" charset="-79"/>
              </a:rPr>
              <a:t> </a:t>
            </a:r>
          </a:p>
        </p:txBody>
      </p:sp>
      <p:sp>
        <p:nvSpPr>
          <p:cNvPr id="13316" name="מלבן 2"/>
          <p:cNvSpPr>
            <a:spLocks noChangeArrowheads="1"/>
          </p:cNvSpPr>
          <p:nvPr/>
        </p:nvSpPr>
        <p:spPr bwMode="auto">
          <a:xfrm>
            <a:off x="533400" y="1154113"/>
            <a:ext cx="8077200" cy="5094287"/>
          </a:xfrm>
          <a:prstGeom prst="rect">
            <a:avLst/>
          </a:prstGeom>
          <a:noFill/>
          <a:ln w="9525">
            <a:noFill/>
            <a:miter lim="800000"/>
            <a:headEnd/>
            <a:tailEnd/>
          </a:ln>
        </p:spPr>
        <p:txBody>
          <a:bodyPr>
            <a:spAutoFit/>
          </a:bodyPr>
          <a:lstStyle/>
          <a:p>
            <a:pPr rtl="1"/>
            <a:r>
              <a:rPr lang="en-US" sz="2700" b="1" dirty="0">
                <a:solidFill>
                  <a:schemeClr val="bg1"/>
                </a:solidFill>
                <a:latin typeface="Guttman David" pitchFamily="2" charset="-79"/>
                <a:cs typeface="Guttman David" pitchFamily="2" charset="-79"/>
              </a:rPr>
              <a:t>Most likely, because the right-wing organization ELAD—whose goal is to impose a singular national Jewish narrative onto Palestinian </a:t>
            </a:r>
            <a:r>
              <a:rPr lang="en-US" sz="2700" b="1" dirty="0" err="1">
                <a:solidFill>
                  <a:schemeClr val="bg1"/>
                </a:solidFill>
                <a:latin typeface="Guttman David" pitchFamily="2" charset="-79"/>
                <a:cs typeface="Guttman David" pitchFamily="2" charset="-79"/>
              </a:rPr>
              <a:t>Silwan</a:t>
            </a:r>
            <a:r>
              <a:rPr lang="en-US" sz="2700" b="1" dirty="0">
                <a:solidFill>
                  <a:schemeClr val="bg1"/>
                </a:solidFill>
                <a:latin typeface="Guttman David" pitchFamily="2" charset="-79"/>
                <a:cs typeface="Guttman David" pitchFamily="2" charset="-79"/>
              </a:rPr>
              <a:t>—is behind the project.  It is also difficult to ignore the timing: ELAD is advancing the plan against a backdrop of ongoing attempts to sabotage the peace process.  It appears that the pursuit of these goals is reason enough to sacrifice the planning principles of the Old City as well as proper administrative rules for the planning process.  And all of this hidden from the public eye.</a:t>
            </a:r>
          </a:p>
          <a:p>
            <a:pPr rtl="1"/>
            <a:r>
              <a:rPr lang="he-IL" sz="2800" b="1" dirty="0">
                <a:solidFill>
                  <a:schemeClr val="bg1"/>
                </a:solidFill>
                <a:latin typeface="Guttman David" pitchFamily="2" charset="-79"/>
                <a:cs typeface="Guttman David" pitchFamily="2" charset="-79"/>
              </a:rPr>
              <a:t> </a:t>
            </a:r>
            <a:endParaRPr lang="en-US" sz="2800" b="1" dirty="0">
              <a:solidFill>
                <a:schemeClr val="bg1"/>
              </a:solidFill>
              <a:latin typeface="Guttman David" pitchFamily="2" charset="-79"/>
              <a:cs typeface="Guttman David" pitchFamily="2" charset="-79"/>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0" y="0"/>
            <a:ext cx="9144000" cy="6858000"/>
          </a:xfrm>
          <a:prstGeom prst="rect">
            <a:avLst/>
          </a:prstGeom>
          <a:solidFill>
            <a:srgbClr val="0D573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4339" name="Picture 2"/>
          <p:cNvPicPr>
            <a:picLocks noChangeAspect="1" noChangeArrowheads="1"/>
          </p:cNvPicPr>
          <p:nvPr/>
        </p:nvPicPr>
        <p:blipFill>
          <a:blip r:embed="rId3" cstate="print"/>
          <a:srcRect/>
          <a:stretch>
            <a:fillRect/>
          </a:stretch>
        </p:blipFill>
        <p:spPr bwMode="auto">
          <a:xfrm>
            <a:off x="152400" y="3581400"/>
            <a:ext cx="8839200" cy="3124200"/>
          </a:xfrm>
          <a:prstGeom prst="rect">
            <a:avLst/>
          </a:prstGeom>
          <a:noFill/>
          <a:ln w="9525">
            <a:noFill/>
            <a:miter lim="800000"/>
            <a:headEnd/>
            <a:tailEnd/>
          </a:ln>
        </p:spPr>
      </p:pic>
      <p:sp>
        <p:nvSpPr>
          <p:cNvPr id="14340" name="TextBox 2"/>
          <p:cNvSpPr txBox="1">
            <a:spLocks noChangeArrowheads="1"/>
          </p:cNvSpPr>
          <p:nvPr/>
        </p:nvSpPr>
        <p:spPr bwMode="auto">
          <a:xfrm>
            <a:off x="6400800" y="2438400"/>
            <a:ext cx="1828800" cy="369888"/>
          </a:xfrm>
          <a:prstGeom prst="rect">
            <a:avLst/>
          </a:prstGeom>
          <a:noFill/>
          <a:ln w="9525">
            <a:noFill/>
            <a:miter lim="800000"/>
            <a:headEnd/>
            <a:tailEnd/>
          </a:ln>
        </p:spPr>
        <p:txBody>
          <a:bodyPr>
            <a:spAutoFit/>
          </a:bodyPr>
          <a:lstStyle/>
          <a:p>
            <a:endParaRPr lang="he-IL">
              <a:latin typeface="Calibri" pitchFamily="34" charset="0"/>
            </a:endParaRPr>
          </a:p>
        </p:txBody>
      </p:sp>
      <p:sp>
        <p:nvSpPr>
          <p:cNvPr id="14341" name="TextBox 5"/>
          <p:cNvSpPr txBox="1">
            <a:spLocks noChangeArrowheads="1"/>
          </p:cNvSpPr>
          <p:nvPr/>
        </p:nvSpPr>
        <p:spPr bwMode="auto">
          <a:xfrm>
            <a:off x="101600" y="228600"/>
            <a:ext cx="9118600" cy="3524042"/>
          </a:xfrm>
          <a:prstGeom prst="rect">
            <a:avLst/>
          </a:prstGeom>
          <a:noFill/>
          <a:ln w="9525">
            <a:noFill/>
            <a:miter lim="800000"/>
            <a:headEnd/>
            <a:tailEnd/>
          </a:ln>
        </p:spPr>
        <p:txBody>
          <a:bodyPr>
            <a:spAutoFit/>
          </a:bodyPr>
          <a:lstStyle/>
          <a:p>
            <a:pPr rtl="1"/>
            <a:r>
              <a:rPr lang="en-US" sz="2800" b="1" dirty="0">
                <a:solidFill>
                  <a:schemeClr val="bg1"/>
                </a:solidFill>
                <a:latin typeface="Guttman David" pitchFamily="2" charset="-79"/>
                <a:cs typeface="Guttman David" pitchFamily="2" charset="-79"/>
              </a:rPr>
              <a:t>The </a:t>
            </a:r>
            <a:r>
              <a:rPr lang="en-US" sz="2800" b="1" dirty="0" err="1">
                <a:solidFill>
                  <a:schemeClr val="bg1"/>
                </a:solidFill>
                <a:latin typeface="Guttman David" pitchFamily="2" charset="-79"/>
                <a:cs typeface="Guttman David" pitchFamily="2" charset="-79"/>
              </a:rPr>
              <a:t>Kedem</a:t>
            </a:r>
            <a:r>
              <a:rPr lang="en-US" sz="2800" b="1" dirty="0">
                <a:solidFill>
                  <a:schemeClr val="bg1"/>
                </a:solidFill>
                <a:latin typeface="Guttman David" pitchFamily="2" charset="-79"/>
                <a:cs typeface="Guttman David" pitchFamily="2" charset="-79"/>
              </a:rPr>
              <a:t> Compound is one more link in a chain of properties and compounds the State has privatized and passed into the hands of ELAD,  including the City of David National Park.  Today, a contract to award ELAD management of the Davidson Center archaeological park adjacent to the Western Wall Plaza is currently in the advanced stages of negotiation.</a:t>
            </a:r>
          </a:p>
          <a:p>
            <a:pPr algn="r" rtl="1"/>
            <a:r>
              <a:rPr lang="he-IL" sz="2700" b="1" dirty="0">
                <a:solidFill>
                  <a:schemeClr val="bg1"/>
                </a:solidFill>
                <a:latin typeface="Guttman David" pitchFamily="2" charset="-79"/>
                <a:cs typeface="Guttman David" pitchFamily="2" charset="-79"/>
              </a:rPr>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457200" y="836613"/>
            <a:ext cx="7620000" cy="676275"/>
          </a:xfrm>
          <a:prstGeom prst="rect">
            <a:avLst/>
          </a:prstGeom>
          <a:noFill/>
          <a:ln w="9525">
            <a:noFill/>
            <a:miter lim="800000"/>
            <a:headEnd/>
            <a:tailEnd/>
          </a:ln>
        </p:spPr>
        <p:txBody>
          <a:bodyPr>
            <a:spAutoFit/>
          </a:bodyPr>
          <a:lstStyle/>
          <a:p>
            <a:pPr algn="r" rtl="1"/>
            <a:r>
              <a:rPr lang="en-US" sz="3800" b="1">
                <a:solidFill>
                  <a:schemeClr val="bg1"/>
                </a:solidFill>
                <a:latin typeface="Guttman David" pitchFamily="2" charset="-79"/>
                <a:cs typeface="Guttman David" pitchFamily="2" charset="-79"/>
              </a:rPr>
              <a:t> </a:t>
            </a:r>
          </a:p>
        </p:txBody>
      </p:sp>
      <p:pic>
        <p:nvPicPr>
          <p:cNvPr id="15363" name="תמונה 2"/>
          <p:cNvPicPr>
            <a:picLocks noChangeAspect="1"/>
          </p:cNvPicPr>
          <p:nvPr/>
        </p:nvPicPr>
        <p:blipFill>
          <a:blip r:embed="rId2" cstate="print"/>
          <a:srcRect/>
          <a:stretch>
            <a:fillRect/>
          </a:stretch>
        </p:blipFill>
        <p:spPr bwMode="auto">
          <a:xfrm>
            <a:off x="-63500" y="-1588"/>
            <a:ext cx="9774238" cy="7162801"/>
          </a:xfrm>
          <a:prstGeom prst="rect">
            <a:avLst/>
          </a:prstGeom>
          <a:noFill/>
          <a:ln w="9525">
            <a:noFill/>
            <a:miter lim="800000"/>
            <a:headEnd/>
            <a:tailEnd/>
          </a:ln>
        </p:spPr>
      </p:pic>
      <p:sp>
        <p:nvSpPr>
          <p:cNvPr id="5" name="מלבן 4"/>
          <p:cNvSpPr/>
          <p:nvPr/>
        </p:nvSpPr>
        <p:spPr>
          <a:xfrm>
            <a:off x="533400" y="457200"/>
            <a:ext cx="6858000" cy="4247317"/>
          </a:xfrm>
          <a:prstGeom prst="rect">
            <a:avLst/>
          </a:prstGeom>
        </p:spPr>
        <p:txBody>
          <a:bodyPr>
            <a:spAutoFit/>
          </a:bodyPr>
          <a:lstStyle/>
          <a:p>
            <a:pPr rtl="1" fontAlgn="auto">
              <a:spcBef>
                <a:spcPts val="0"/>
              </a:spcBef>
              <a:spcAft>
                <a:spcPts val="0"/>
              </a:spcAft>
              <a:defRPr/>
            </a:pPr>
            <a:r>
              <a:rPr lang="he-IL" sz="3200" b="1" dirty="0">
                <a:ln>
                  <a:solidFill>
                    <a:srgbClr val="005800"/>
                  </a:solidFill>
                </a:ln>
                <a:solidFill>
                  <a:prstClr val="white"/>
                </a:solidFill>
                <a:latin typeface="Guttman David" pitchFamily="2" charset="-79"/>
                <a:cs typeface="Guttman David" pitchFamily="2" charset="-79"/>
              </a:rPr>
              <a:t> </a:t>
            </a:r>
            <a:r>
              <a:rPr lang="en-US" sz="3400" b="1" dirty="0">
                <a:solidFill>
                  <a:schemeClr val="bg1"/>
                </a:solidFill>
                <a:latin typeface="Guttman David" pitchFamily="2" charset="-79"/>
                <a:cs typeface="Guttman David" pitchFamily="2" charset="-79"/>
              </a:rPr>
              <a:t>We have more than enough controversial projects in Jerusalem brokered in the dark, without public discussion and left to the responsibility of future generations.  This architectural outrage cannot go unchallenged.  </a:t>
            </a:r>
          </a:p>
          <a:p>
            <a:pPr rtl="1" fontAlgn="auto">
              <a:spcBef>
                <a:spcPts val="0"/>
              </a:spcBef>
              <a:spcAft>
                <a:spcPts val="0"/>
              </a:spcAft>
              <a:defRPr/>
            </a:pPr>
            <a:endParaRPr lang="en-US" sz="3200" b="1" dirty="0">
              <a:ln>
                <a:solidFill>
                  <a:srgbClr val="005800"/>
                </a:solidFill>
              </a:ln>
              <a:solidFill>
                <a:prstClr val="white"/>
              </a:solidFill>
              <a:latin typeface="Guttman David" pitchFamily="2" charset="-79"/>
              <a:cs typeface="Guttman David" pitchFamily="2" charset="-79"/>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0" y="0"/>
            <a:ext cx="9144000" cy="6900863"/>
          </a:xfrm>
          <a:prstGeom prst="rect">
            <a:avLst/>
          </a:prstGeom>
          <a:solidFill>
            <a:srgbClr val="0D573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87" name="TextBox 2"/>
          <p:cNvSpPr txBox="1">
            <a:spLocks noChangeArrowheads="1"/>
          </p:cNvSpPr>
          <p:nvPr/>
        </p:nvSpPr>
        <p:spPr bwMode="auto">
          <a:xfrm>
            <a:off x="152400" y="533400"/>
            <a:ext cx="8763000" cy="1292225"/>
          </a:xfrm>
          <a:prstGeom prst="rect">
            <a:avLst/>
          </a:prstGeom>
          <a:noFill/>
          <a:ln w="9525">
            <a:noFill/>
            <a:miter lim="800000"/>
            <a:headEnd/>
            <a:tailEnd/>
          </a:ln>
        </p:spPr>
        <p:txBody>
          <a:bodyPr>
            <a:spAutoFit/>
          </a:bodyPr>
          <a:lstStyle/>
          <a:p>
            <a:r>
              <a:rPr lang="en-US" sz="3400" b="1" dirty="0">
                <a:solidFill>
                  <a:schemeClr val="bg1"/>
                </a:solidFill>
                <a:latin typeface="Guttman David" pitchFamily="2" charset="-79"/>
                <a:cs typeface="Guttman David" pitchFamily="2" charset="-79"/>
              </a:rPr>
              <a:t>These public figures have already signed on to the public objection.  Will you </a:t>
            </a:r>
            <a:r>
              <a:rPr lang="en-US" sz="4400" b="1" dirty="0">
                <a:solidFill>
                  <a:schemeClr val="bg1"/>
                </a:solidFill>
                <a:latin typeface="Guttman David" pitchFamily="2" charset="-79"/>
                <a:cs typeface="Guttman David" pitchFamily="2" charset="-79"/>
              </a:rPr>
              <a:t>?</a:t>
            </a:r>
            <a:endParaRPr lang="en-US" sz="3400" b="1" dirty="0">
              <a:solidFill>
                <a:schemeClr val="bg1"/>
              </a:solidFill>
              <a:latin typeface="Guttman David" pitchFamily="2" charset="-79"/>
              <a:cs typeface="Guttman David" pitchFamily="2" charset="-79"/>
            </a:endParaRPr>
          </a:p>
        </p:txBody>
      </p:sp>
      <p:grpSp>
        <p:nvGrpSpPr>
          <p:cNvPr id="16388" name="קבוצה 38"/>
          <p:cNvGrpSpPr>
            <a:grpSpLocks/>
          </p:cNvGrpSpPr>
          <p:nvPr/>
        </p:nvGrpSpPr>
        <p:grpSpPr bwMode="auto">
          <a:xfrm>
            <a:off x="304800" y="1676400"/>
            <a:ext cx="8610600" cy="4648200"/>
            <a:chOff x="304800" y="1494445"/>
            <a:chExt cx="8610600" cy="4648200"/>
          </a:xfrm>
        </p:grpSpPr>
        <p:sp>
          <p:nvSpPr>
            <p:cNvPr id="16389" name="TextBox 4"/>
            <p:cNvSpPr txBox="1">
              <a:spLocks noChangeArrowheads="1"/>
            </p:cNvSpPr>
            <p:nvPr/>
          </p:nvSpPr>
          <p:spPr bwMode="auto">
            <a:xfrm>
              <a:off x="5721927" y="1543652"/>
              <a:ext cx="1486215" cy="307777"/>
            </a:xfrm>
            <a:prstGeom prst="rect">
              <a:avLst/>
            </a:prstGeom>
            <a:noFill/>
            <a:ln w="9525">
              <a:noFill/>
              <a:miter lim="800000"/>
              <a:headEnd/>
              <a:tailEnd/>
            </a:ln>
          </p:spPr>
          <p:txBody>
            <a:bodyPr>
              <a:spAutoFit/>
            </a:bodyPr>
            <a:lstStyle/>
            <a:p>
              <a:pPr algn="r"/>
              <a:r>
                <a:rPr lang="en-US" sz="1400" b="1">
                  <a:solidFill>
                    <a:schemeClr val="bg1"/>
                  </a:solidFill>
                  <a:latin typeface="Calibri" pitchFamily="34" charset="0"/>
                </a:rPr>
                <a:t>Agi Mishol</a:t>
              </a:r>
            </a:p>
          </p:txBody>
        </p:sp>
        <p:sp>
          <p:nvSpPr>
            <p:cNvPr id="16390" name="TextBox 9"/>
            <p:cNvSpPr txBox="1">
              <a:spLocks noChangeArrowheads="1"/>
            </p:cNvSpPr>
            <p:nvPr/>
          </p:nvSpPr>
          <p:spPr bwMode="auto">
            <a:xfrm>
              <a:off x="4762185" y="1494445"/>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Architect David Kroyanker</a:t>
              </a:r>
            </a:p>
          </p:txBody>
        </p:sp>
        <p:sp>
          <p:nvSpPr>
            <p:cNvPr id="16391" name="TextBox 10"/>
            <p:cNvSpPr txBox="1">
              <a:spLocks noChangeArrowheads="1"/>
            </p:cNvSpPr>
            <p:nvPr/>
          </p:nvSpPr>
          <p:spPr bwMode="auto">
            <a:xfrm>
              <a:off x="7356764" y="1524000"/>
              <a:ext cx="1486215" cy="307777"/>
            </a:xfrm>
            <a:prstGeom prst="rect">
              <a:avLst/>
            </a:prstGeom>
            <a:noFill/>
            <a:ln w="9525">
              <a:noFill/>
              <a:miter lim="800000"/>
              <a:headEnd/>
              <a:tailEnd/>
            </a:ln>
          </p:spPr>
          <p:txBody>
            <a:bodyPr anchor="ctr" anchorCtr="1">
              <a:spAutoFit/>
            </a:bodyPr>
            <a:lstStyle/>
            <a:p>
              <a:r>
                <a:rPr lang="en-US" sz="1400" b="1">
                  <a:solidFill>
                    <a:schemeClr val="bg1"/>
                  </a:solidFill>
                  <a:latin typeface="Calibri" pitchFamily="34" charset="0"/>
                </a:rPr>
                <a:t>David Grossman</a:t>
              </a:r>
            </a:p>
          </p:txBody>
        </p:sp>
        <p:sp>
          <p:nvSpPr>
            <p:cNvPr id="16392" name="TextBox 13"/>
            <p:cNvSpPr txBox="1">
              <a:spLocks noChangeArrowheads="1"/>
            </p:cNvSpPr>
            <p:nvPr/>
          </p:nvSpPr>
          <p:spPr bwMode="auto">
            <a:xfrm>
              <a:off x="3352800" y="1524000"/>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Professor Ze'ev Sternhell</a:t>
              </a:r>
            </a:p>
          </p:txBody>
        </p:sp>
        <p:sp>
          <p:nvSpPr>
            <p:cNvPr id="16393" name="TextBox 15"/>
            <p:cNvSpPr txBox="1">
              <a:spLocks noChangeArrowheads="1"/>
            </p:cNvSpPr>
            <p:nvPr/>
          </p:nvSpPr>
          <p:spPr bwMode="auto">
            <a:xfrm>
              <a:off x="1719853" y="1524001"/>
              <a:ext cx="1709147"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Professor Moshe Halbertal</a:t>
              </a:r>
            </a:p>
          </p:txBody>
        </p:sp>
        <p:sp>
          <p:nvSpPr>
            <p:cNvPr id="16394" name="TextBox 17"/>
            <p:cNvSpPr txBox="1">
              <a:spLocks noChangeArrowheads="1"/>
            </p:cNvSpPr>
            <p:nvPr/>
          </p:nvSpPr>
          <p:spPr bwMode="auto">
            <a:xfrm>
              <a:off x="342585" y="1524000"/>
              <a:ext cx="1486215" cy="307777"/>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Almog Behar</a:t>
              </a:r>
            </a:p>
          </p:txBody>
        </p:sp>
        <p:sp>
          <p:nvSpPr>
            <p:cNvPr id="16395" name="TextBox 18"/>
            <p:cNvSpPr txBox="1">
              <a:spLocks noChangeArrowheads="1"/>
            </p:cNvSpPr>
            <p:nvPr/>
          </p:nvSpPr>
          <p:spPr bwMode="auto">
            <a:xfrm>
              <a:off x="7352985" y="2265822"/>
              <a:ext cx="1486215" cy="307777"/>
            </a:xfrm>
            <a:prstGeom prst="rect">
              <a:avLst/>
            </a:prstGeom>
            <a:noFill/>
            <a:ln w="9525">
              <a:noFill/>
              <a:miter lim="800000"/>
              <a:headEnd/>
              <a:tailEnd/>
            </a:ln>
          </p:spPr>
          <p:txBody>
            <a:bodyPr anchor="ctr" anchorCtr="1">
              <a:spAutoFit/>
            </a:bodyPr>
            <a:lstStyle/>
            <a:p>
              <a:r>
                <a:rPr lang="en-US" sz="1400" b="1">
                  <a:solidFill>
                    <a:schemeClr val="bg1"/>
                  </a:solidFill>
                  <a:latin typeface="Calibri" pitchFamily="34" charset="0"/>
                </a:rPr>
                <a:t>Larry Abramson</a:t>
              </a:r>
            </a:p>
          </p:txBody>
        </p:sp>
        <p:sp>
          <p:nvSpPr>
            <p:cNvPr id="16396" name="TextBox 19"/>
            <p:cNvSpPr txBox="1">
              <a:spLocks noChangeArrowheads="1"/>
            </p:cNvSpPr>
            <p:nvPr/>
          </p:nvSpPr>
          <p:spPr bwMode="auto">
            <a:xfrm>
              <a:off x="7352985" y="3100165"/>
              <a:ext cx="1486215" cy="523220"/>
            </a:xfrm>
            <a:prstGeom prst="rect">
              <a:avLst/>
            </a:prstGeom>
            <a:noFill/>
            <a:ln w="9525">
              <a:noFill/>
              <a:miter lim="800000"/>
              <a:headEnd/>
              <a:tailEnd/>
            </a:ln>
          </p:spPr>
          <p:txBody>
            <a:bodyPr anchor="ctr" anchorCtr="1">
              <a:spAutoFit/>
            </a:bodyPr>
            <a:lstStyle/>
            <a:p>
              <a:r>
                <a:rPr lang="en-US" sz="1400" b="1">
                  <a:solidFill>
                    <a:schemeClr val="bg1"/>
                  </a:solidFill>
                  <a:latin typeface="Calibri" pitchFamily="34" charset="0"/>
                </a:rPr>
                <a:t>Professor</a:t>
              </a:r>
              <a:r>
                <a:rPr lang="en-US" sz="1400">
                  <a:latin typeface="Calibri" pitchFamily="34" charset="0"/>
                </a:rPr>
                <a:t> </a:t>
              </a:r>
              <a:r>
                <a:rPr lang="en-US" sz="1400" b="1">
                  <a:solidFill>
                    <a:schemeClr val="bg1"/>
                  </a:solidFill>
                  <a:latin typeface="Calibri" pitchFamily="34" charset="0"/>
                </a:rPr>
                <a:t>Yaron</a:t>
              </a:r>
              <a:r>
                <a:rPr lang="en-US" sz="1400">
                  <a:latin typeface="Calibri" pitchFamily="34" charset="0"/>
                </a:rPr>
                <a:t> </a:t>
              </a:r>
              <a:r>
                <a:rPr lang="en-US" sz="1400" b="1">
                  <a:solidFill>
                    <a:schemeClr val="bg1"/>
                  </a:solidFill>
                  <a:latin typeface="Calibri" pitchFamily="34" charset="0"/>
                </a:rPr>
                <a:t>Ezrahi</a:t>
              </a:r>
            </a:p>
          </p:txBody>
        </p:sp>
        <p:sp>
          <p:nvSpPr>
            <p:cNvPr id="16397" name="TextBox 20"/>
            <p:cNvSpPr txBox="1">
              <a:spLocks noChangeArrowheads="1"/>
            </p:cNvSpPr>
            <p:nvPr/>
          </p:nvSpPr>
          <p:spPr bwMode="auto">
            <a:xfrm>
              <a:off x="7429185" y="3938602"/>
              <a:ext cx="1299179" cy="738664"/>
            </a:xfrm>
            <a:prstGeom prst="rect">
              <a:avLst/>
            </a:prstGeom>
            <a:noFill/>
            <a:ln w="9525">
              <a:noFill/>
              <a:miter lim="800000"/>
              <a:headEnd/>
              <a:tailEnd/>
            </a:ln>
          </p:spPr>
          <p:txBody>
            <a:bodyPr anchor="ctr" anchorCtr="1">
              <a:spAutoFit/>
            </a:bodyPr>
            <a:lstStyle/>
            <a:p>
              <a:r>
                <a:rPr lang="en-US" sz="1400" b="1">
                  <a:solidFill>
                    <a:schemeClr val="bg1"/>
                  </a:solidFill>
                  <a:latin typeface="Calibri" pitchFamily="34" charset="0"/>
                </a:rPr>
                <a:t>Architect</a:t>
              </a:r>
              <a:r>
                <a:rPr lang="en-US" sz="1400">
                  <a:latin typeface="Calibri" pitchFamily="34" charset="0"/>
                </a:rPr>
                <a:t> </a:t>
              </a:r>
              <a:r>
                <a:rPr lang="en-US" sz="1400" b="1">
                  <a:solidFill>
                    <a:schemeClr val="bg1"/>
                  </a:solidFill>
                  <a:latin typeface="Calibri" pitchFamily="34" charset="0"/>
                </a:rPr>
                <a:t>Omri</a:t>
              </a:r>
              <a:r>
                <a:rPr lang="en-US" sz="1400">
                  <a:latin typeface="Calibri" pitchFamily="34" charset="0"/>
                </a:rPr>
                <a:t> </a:t>
              </a:r>
              <a:r>
                <a:rPr lang="en-US" sz="1400" b="1">
                  <a:solidFill>
                    <a:schemeClr val="bg1"/>
                  </a:solidFill>
                  <a:latin typeface="Calibri" pitchFamily="34" charset="0"/>
                </a:rPr>
                <a:t>Eytan</a:t>
              </a:r>
              <a:r>
                <a:rPr lang="en-US" sz="1400">
                  <a:latin typeface="Calibri" pitchFamily="34" charset="0"/>
                </a:rPr>
                <a:t> </a:t>
              </a:r>
            </a:p>
            <a:p>
              <a:endParaRPr lang="he-IL" sz="1400" b="1">
                <a:solidFill>
                  <a:schemeClr val="bg1"/>
                </a:solidFill>
                <a:latin typeface="Guttman David" pitchFamily="2" charset="-79"/>
                <a:cs typeface="Guttman David" pitchFamily="2" charset="-79"/>
              </a:endParaRPr>
            </a:p>
          </p:txBody>
        </p:sp>
        <p:sp>
          <p:nvSpPr>
            <p:cNvPr id="16398" name="TextBox 21"/>
            <p:cNvSpPr txBox="1">
              <a:spLocks noChangeArrowheads="1"/>
            </p:cNvSpPr>
            <p:nvPr/>
          </p:nvSpPr>
          <p:spPr bwMode="auto">
            <a:xfrm>
              <a:off x="7429185" y="4857425"/>
              <a:ext cx="1486215" cy="523220"/>
            </a:xfrm>
            <a:prstGeom prst="rect">
              <a:avLst/>
            </a:prstGeom>
            <a:noFill/>
            <a:ln w="9525">
              <a:noFill/>
              <a:miter lim="800000"/>
              <a:headEnd/>
              <a:tailEnd/>
            </a:ln>
          </p:spPr>
          <p:txBody>
            <a:bodyPr anchor="ctr" anchorCtr="1">
              <a:spAutoFit/>
            </a:bodyPr>
            <a:lstStyle/>
            <a:p>
              <a:r>
                <a:rPr lang="en-US" sz="1400" b="1">
                  <a:solidFill>
                    <a:schemeClr val="bg1"/>
                  </a:solidFill>
                  <a:latin typeface="Calibri" pitchFamily="34" charset="0"/>
                </a:rPr>
                <a:t>Architect</a:t>
              </a:r>
              <a:r>
                <a:rPr lang="en-US" sz="1400">
                  <a:latin typeface="Calibri" pitchFamily="34" charset="0"/>
                </a:rPr>
                <a:t> </a:t>
              </a:r>
            </a:p>
            <a:p>
              <a:r>
                <a:rPr lang="en-US" sz="1400" b="1">
                  <a:solidFill>
                    <a:schemeClr val="bg1"/>
                  </a:solidFill>
                  <a:latin typeface="Calibri" pitchFamily="34" charset="0"/>
                </a:rPr>
                <a:t>Dov</a:t>
              </a:r>
              <a:r>
                <a:rPr lang="en-US" sz="1400">
                  <a:latin typeface="Calibri" pitchFamily="34" charset="0"/>
                </a:rPr>
                <a:t> </a:t>
              </a:r>
              <a:r>
                <a:rPr lang="en-US" sz="1400" b="1">
                  <a:solidFill>
                    <a:schemeClr val="bg1"/>
                  </a:solidFill>
                  <a:latin typeface="Calibri" pitchFamily="34" charset="0"/>
                </a:rPr>
                <a:t>Alon</a:t>
              </a:r>
            </a:p>
          </p:txBody>
        </p:sp>
        <p:sp>
          <p:nvSpPr>
            <p:cNvPr id="16399" name="TextBox 22"/>
            <p:cNvSpPr txBox="1">
              <a:spLocks noChangeArrowheads="1"/>
            </p:cNvSpPr>
            <p:nvPr/>
          </p:nvSpPr>
          <p:spPr bwMode="auto">
            <a:xfrm>
              <a:off x="381000" y="4857425"/>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Professor</a:t>
              </a:r>
              <a:r>
                <a:rPr lang="en-US" sz="1400">
                  <a:latin typeface="Calibri" pitchFamily="34" charset="0"/>
                </a:rPr>
                <a:t> </a:t>
              </a:r>
            </a:p>
            <a:p>
              <a:r>
                <a:rPr lang="en-US" sz="1400" b="1">
                  <a:solidFill>
                    <a:schemeClr val="bg1"/>
                  </a:solidFill>
                  <a:latin typeface="Calibri" pitchFamily="34" charset="0"/>
                </a:rPr>
                <a:t>Ronnie</a:t>
              </a:r>
              <a:r>
                <a:rPr lang="en-US" sz="1400">
                  <a:latin typeface="Calibri" pitchFamily="34" charset="0"/>
                </a:rPr>
                <a:t> </a:t>
              </a:r>
              <a:r>
                <a:rPr lang="en-US" sz="1400" b="1">
                  <a:solidFill>
                    <a:schemeClr val="bg1"/>
                  </a:solidFill>
                  <a:latin typeface="Calibri" pitchFamily="34" charset="0"/>
                </a:rPr>
                <a:t>Ellenblum</a:t>
              </a:r>
            </a:p>
          </p:txBody>
        </p:sp>
        <p:sp>
          <p:nvSpPr>
            <p:cNvPr id="16400" name="TextBox 51"/>
            <p:cNvSpPr txBox="1">
              <a:spLocks noChangeArrowheads="1"/>
            </p:cNvSpPr>
            <p:nvPr/>
          </p:nvSpPr>
          <p:spPr bwMode="auto">
            <a:xfrm>
              <a:off x="6248400" y="2265822"/>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Professor </a:t>
              </a:r>
            </a:p>
            <a:p>
              <a:r>
                <a:rPr lang="en-US" sz="1400" b="1">
                  <a:solidFill>
                    <a:schemeClr val="bg1"/>
                  </a:solidFill>
                  <a:latin typeface="Calibri" pitchFamily="34" charset="0"/>
                </a:rPr>
                <a:t>Elisha Efrat </a:t>
              </a:r>
            </a:p>
          </p:txBody>
        </p:sp>
        <p:sp>
          <p:nvSpPr>
            <p:cNvPr id="16401" name="TextBox 52"/>
            <p:cNvSpPr txBox="1">
              <a:spLocks noChangeArrowheads="1"/>
            </p:cNvSpPr>
            <p:nvPr/>
          </p:nvSpPr>
          <p:spPr bwMode="auto">
            <a:xfrm>
              <a:off x="6248400" y="3096070"/>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Professor</a:t>
              </a:r>
              <a:r>
                <a:rPr lang="en-US" sz="1400">
                  <a:latin typeface="Calibri" pitchFamily="34" charset="0"/>
                </a:rPr>
                <a:t> </a:t>
              </a:r>
            </a:p>
            <a:p>
              <a:r>
                <a:rPr lang="en-US" sz="1400" b="1">
                  <a:solidFill>
                    <a:schemeClr val="bg1"/>
                  </a:solidFill>
                  <a:latin typeface="Calibri" pitchFamily="34" charset="0"/>
                </a:rPr>
                <a:t>Yoram</a:t>
              </a:r>
              <a:r>
                <a:rPr lang="en-US" sz="1400">
                  <a:latin typeface="Calibri" pitchFamily="34" charset="0"/>
                </a:rPr>
                <a:t> </a:t>
              </a:r>
              <a:r>
                <a:rPr lang="en-US" sz="1400" b="1">
                  <a:solidFill>
                    <a:schemeClr val="bg1"/>
                  </a:solidFill>
                  <a:latin typeface="Calibri" pitchFamily="34" charset="0"/>
                </a:rPr>
                <a:t>Bilu</a:t>
              </a:r>
              <a:r>
                <a:rPr lang="en-US" sz="1400">
                  <a:latin typeface="Calibri" pitchFamily="34" charset="0"/>
                </a:rPr>
                <a:t> </a:t>
              </a:r>
            </a:p>
          </p:txBody>
        </p:sp>
        <p:sp>
          <p:nvSpPr>
            <p:cNvPr id="16402" name="TextBox 53"/>
            <p:cNvSpPr txBox="1">
              <a:spLocks noChangeArrowheads="1"/>
            </p:cNvSpPr>
            <p:nvPr/>
          </p:nvSpPr>
          <p:spPr bwMode="auto">
            <a:xfrm>
              <a:off x="6248400" y="3938602"/>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Professor</a:t>
              </a:r>
              <a:r>
                <a:rPr lang="en-US" sz="1400">
                  <a:latin typeface="Calibri" pitchFamily="34" charset="0"/>
                </a:rPr>
                <a:t> </a:t>
              </a:r>
            </a:p>
            <a:p>
              <a:r>
                <a:rPr lang="en-US" sz="1400" b="1">
                  <a:solidFill>
                    <a:schemeClr val="bg1"/>
                  </a:solidFill>
                  <a:latin typeface="Calibri" pitchFamily="34" charset="0"/>
                </a:rPr>
                <a:t>Yossi</a:t>
              </a:r>
              <a:r>
                <a:rPr lang="en-US" sz="1400">
                  <a:latin typeface="Calibri" pitchFamily="34" charset="0"/>
                </a:rPr>
                <a:t> </a:t>
              </a:r>
              <a:r>
                <a:rPr lang="en-US" sz="1400" b="1">
                  <a:solidFill>
                    <a:schemeClr val="bg1"/>
                  </a:solidFill>
                  <a:latin typeface="Calibri" pitchFamily="34" charset="0"/>
                </a:rPr>
                <a:t>Ben-Artzi</a:t>
              </a:r>
            </a:p>
          </p:txBody>
        </p:sp>
        <p:sp>
          <p:nvSpPr>
            <p:cNvPr id="16403" name="TextBox 56"/>
            <p:cNvSpPr txBox="1">
              <a:spLocks noChangeArrowheads="1"/>
            </p:cNvSpPr>
            <p:nvPr/>
          </p:nvSpPr>
          <p:spPr bwMode="auto">
            <a:xfrm>
              <a:off x="4838385" y="2265822"/>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Dr</a:t>
              </a:r>
              <a:r>
                <a:rPr lang="en-US" sz="1400">
                  <a:latin typeface="Calibri" pitchFamily="34" charset="0"/>
                </a:rPr>
                <a:t>.  </a:t>
              </a:r>
              <a:r>
                <a:rPr lang="en-US" sz="1400" b="1">
                  <a:solidFill>
                    <a:schemeClr val="bg1"/>
                  </a:solidFill>
                  <a:latin typeface="Calibri" pitchFamily="34" charset="0"/>
                </a:rPr>
                <a:t>Meron</a:t>
              </a:r>
              <a:r>
                <a:rPr lang="en-US" sz="1400">
                  <a:latin typeface="Calibri" pitchFamily="34" charset="0"/>
                </a:rPr>
                <a:t> </a:t>
              </a:r>
              <a:r>
                <a:rPr lang="en-US" sz="1400" b="1">
                  <a:solidFill>
                    <a:schemeClr val="bg1"/>
                  </a:solidFill>
                  <a:latin typeface="Calibri" pitchFamily="34" charset="0"/>
                </a:rPr>
                <a:t>Benvenisti</a:t>
              </a:r>
            </a:p>
          </p:txBody>
        </p:sp>
        <p:sp>
          <p:nvSpPr>
            <p:cNvPr id="16404" name="TextBox 57"/>
            <p:cNvSpPr txBox="1">
              <a:spLocks noChangeArrowheads="1"/>
            </p:cNvSpPr>
            <p:nvPr/>
          </p:nvSpPr>
          <p:spPr bwMode="auto">
            <a:xfrm>
              <a:off x="4343400" y="3096070"/>
              <a:ext cx="1486215" cy="307777"/>
            </a:xfrm>
            <a:prstGeom prst="rect">
              <a:avLst/>
            </a:prstGeom>
            <a:noFill/>
            <a:ln w="9525">
              <a:noFill/>
              <a:miter lim="800000"/>
              <a:headEnd/>
              <a:tailEnd/>
            </a:ln>
          </p:spPr>
          <p:txBody>
            <a:bodyPr>
              <a:spAutoFit/>
            </a:bodyPr>
            <a:lstStyle/>
            <a:p>
              <a:pPr algn="r"/>
              <a:r>
                <a:rPr lang="en-US" sz="1400" b="1">
                  <a:solidFill>
                    <a:schemeClr val="bg1"/>
                  </a:solidFill>
                  <a:latin typeface="Calibri" pitchFamily="34" charset="0"/>
                </a:rPr>
                <a:t>Ilan Baruch</a:t>
              </a:r>
            </a:p>
          </p:txBody>
        </p:sp>
        <p:sp>
          <p:nvSpPr>
            <p:cNvPr id="16405" name="TextBox 58"/>
            <p:cNvSpPr txBox="1">
              <a:spLocks noChangeArrowheads="1"/>
            </p:cNvSpPr>
            <p:nvPr/>
          </p:nvSpPr>
          <p:spPr bwMode="auto">
            <a:xfrm>
              <a:off x="4990785" y="3938602"/>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Professor</a:t>
              </a:r>
            </a:p>
            <a:p>
              <a:r>
                <a:rPr lang="en-US" sz="1400">
                  <a:latin typeface="Calibri" pitchFamily="34" charset="0"/>
                </a:rPr>
                <a:t> </a:t>
              </a:r>
              <a:r>
                <a:rPr lang="en-US" sz="1400" b="1">
                  <a:solidFill>
                    <a:schemeClr val="bg1"/>
                  </a:solidFill>
                  <a:latin typeface="Calibri" pitchFamily="34" charset="0"/>
                </a:rPr>
                <a:t>Alice</a:t>
              </a:r>
              <a:r>
                <a:rPr lang="en-US" sz="1400">
                  <a:latin typeface="Calibri" pitchFamily="34" charset="0"/>
                </a:rPr>
                <a:t> </a:t>
              </a:r>
              <a:r>
                <a:rPr lang="en-US" sz="1400" b="1">
                  <a:solidFill>
                    <a:schemeClr val="bg1"/>
                  </a:solidFill>
                  <a:latin typeface="Calibri" pitchFamily="34" charset="0"/>
                </a:rPr>
                <a:t>Shalvi</a:t>
              </a:r>
            </a:p>
          </p:txBody>
        </p:sp>
        <p:sp>
          <p:nvSpPr>
            <p:cNvPr id="16406" name="TextBox 59"/>
            <p:cNvSpPr txBox="1">
              <a:spLocks noChangeArrowheads="1"/>
            </p:cNvSpPr>
            <p:nvPr/>
          </p:nvSpPr>
          <p:spPr bwMode="auto">
            <a:xfrm>
              <a:off x="4953000" y="4857425"/>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Professor</a:t>
              </a:r>
              <a:r>
                <a:rPr lang="en-US" sz="1400">
                  <a:latin typeface="Calibri" pitchFamily="34" charset="0"/>
                </a:rPr>
                <a:t> </a:t>
              </a:r>
              <a:r>
                <a:rPr lang="en-US" sz="1400" b="1">
                  <a:solidFill>
                    <a:schemeClr val="bg1"/>
                  </a:solidFill>
                  <a:latin typeface="Calibri" pitchFamily="34" charset="0"/>
                </a:rPr>
                <a:t>Tzibi</a:t>
              </a:r>
              <a:r>
                <a:rPr lang="en-US" sz="1400">
                  <a:latin typeface="Calibri" pitchFamily="34" charset="0"/>
                </a:rPr>
                <a:t> </a:t>
              </a:r>
              <a:r>
                <a:rPr lang="en-US" sz="1400" b="1">
                  <a:solidFill>
                    <a:schemeClr val="bg1"/>
                  </a:solidFill>
                  <a:latin typeface="Calibri" pitchFamily="34" charset="0"/>
                </a:rPr>
                <a:t>Geva</a:t>
              </a:r>
              <a:r>
                <a:rPr lang="en-US" sz="1400">
                  <a:latin typeface="Calibri" pitchFamily="34" charset="0"/>
                </a:rPr>
                <a:t> </a:t>
              </a:r>
            </a:p>
          </p:txBody>
        </p:sp>
        <p:sp>
          <p:nvSpPr>
            <p:cNvPr id="16407" name="TextBox 60"/>
            <p:cNvSpPr txBox="1">
              <a:spLocks noChangeArrowheads="1"/>
            </p:cNvSpPr>
            <p:nvPr/>
          </p:nvSpPr>
          <p:spPr bwMode="auto">
            <a:xfrm>
              <a:off x="304800" y="5609245"/>
              <a:ext cx="1486215" cy="523220"/>
            </a:xfrm>
            <a:prstGeom prst="rect">
              <a:avLst/>
            </a:prstGeom>
            <a:noFill/>
            <a:ln w="9525">
              <a:noFill/>
              <a:miter lim="800000"/>
              <a:headEnd/>
              <a:tailEnd/>
            </a:ln>
          </p:spPr>
          <p:txBody>
            <a:bodyPr anchor="ctr" anchorCtr="1">
              <a:spAutoFit/>
            </a:bodyPr>
            <a:lstStyle/>
            <a:p>
              <a:r>
                <a:rPr lang="en-US" sz="1400" b="1">
                  <a:solidFill>
                    <a:schemeClr val="bg1"/>
                  </a:solidFill>
                  <a:latin typeface="Calibri" pitchFamily="34" charset="0"/>
                </a:rPr>
                <a:t>Professor</a:t>
              </a:r>
              <a:r>
                <a:rPr lang="en-US" sz="1400">
                  <a:latin typeface="Calibri" pitchFamily="34" charset="0"/>
                </a:rPr>
                <a:t> </a:t>
              </a:r>
              <a:r>
                <a:rPr lang="en-US" sz="1400" b="1">
                  <a:solidFill>
                    <a:schemeClr val="bg1"/>
                  </a:solidFill>
                  <a:latin typeface="Calibri" pitchFamily="34" charset="0"/>
                </a:rPr>
                <a:t>David</a:t>
              </a:r>
              <a:r>
                <a:rPr lang="en-US" sz="1400">
                  <a:latin typeface="Calibri" pitchFamily="34" charset="0"/>
                </a:rPr>
                <a:t> </a:t>
              </a:r>
              <a:r>
                <a:rPr lang="en-US" sz="1400" b="1">
                  <a:solidFill>
                    <a:schemeClr val="bg1"/>
                  </a:solidFill>
                  <a:latin typeface="Calibri" pitchFamily="34" charset="0"/>
                </a:rPr>
                <a:t>Guggenheim</a:t>
              </a:r>
              <a:r>
                <a:rPr lang="en-US" sz="1400">
                  <a:latin typeface="Calibri" pitchFamily="34" charset="0"/>
                </a:rPr>
                <a:t> </a:t>
              </a:r>
            </a:p>
          </p:txBody>
        </p:sp>
        <p:sp>
          <p:nvSpPr>
            <p:cNvPr id="16408" name="TextBox 61"/>
            <p:cNvSpPr txBox="1">
              <a:spLocks noChangeArrowheads="1"/>
            </p:cNvSpPr>
            <p:nvPr/>
          </p:nvSpPr>
          <p:spPr bwMode="auto">
            <a:xfrm>
              <a:off x="3352800" y="2261727"/>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Professor</a:t>
              </a:r>
              <a:r>
                <a:rPr lang="en-US" sz="1400">
                  <a:latin typeface="Calibri" pitchFamily="34" charset="0"/>
                </a:rPr>
                <a:t> </a:t>
              </a:r>
              <a:r>
                <a:rPr lang="en-US" sz="1400" b="1">
                  <a:solidFill>
                    <a:schemeClr val="bg1"/>
                  </a:solidFill>
                  <a:latin typeface="Calibri" pitchFamily="34" charset="0"/>
                </a:rPr>
                <a:t>Zali</a:t>
              </a:r>
              <a:r>
                <a:rPr lang="en-US" sz="1400">
                  <a:latin typeface="Calibri" pitchFamily="34" charset="0"/>
                </a:rPr>
                <a:t> </a:t>
              </a:r>
              <a:r>
                <a:rPr lang="en-US" sz="1400" b="1">
                  <a:solidFill>
                    <a:schemeClr val="bg1"/>
                  </a:solidFill>
                  <a:latin typeface="Calibri" pitchFamily="34" charset="0"/>
                </a:rPr>
                <a:t>Gurevitch</a:t>
              </a:r>
            </a:p>
          </p:txBody>
        </p:sp>
        <p:sp>
          <p:nvSpPr>
            <p:cNvPr id="16409" name="TextBox 66"/>
            <p:cNvSpPr txBox="1">
              <a:spLocks noChangeArrowheads="1"/>
            </p:cNvSpPr>
            <p:nvPr/>
          </p:nvSpPr>
          <p:spPr bwMode="auto">
            <a:xfrm>
              <a:off x="3352800" y="3096070"/>
              <a:ext cx="1486215" cy="307777"/>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Haim Gouri</a:t>
              </a:r>
            </a:p>
          </p:txBody>
        </p:sp>
        <p:sp>
          <p:nvSpPr>
            <p:cNvPr id="16410" name="TextBox 67"/>
            <p:cNvSpPr txBox="1">
              <a:spLocks noChangeArrowheads="1"/>
            </p:cNvSpPr>
            <p:nvPr/>
          </p:nvSpPr>
          <p:spPr bwMode="auto">
            <a:xfrm>
              <a:off x="3390585" y="3938602"/>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Architect</a:t>
              </a:r>
              <a:r>
                <a:rPr lang="en-US" sz="1400">
                  <a:latin typeface="Calibri" pitchFamily="34" charset="0"/>
                </a:rPr>
                <a:t> </a:t>
              </a:r>
            </a:p>
            <a:p>
              <a:r>
                <a:rPr lang="en-US" sz="1400" b="1">
                  <a:solidFill>
                    <a:schemeClr val="bg1"/>
                  </a:solidFill>
                  <a:latin typeface="Calibri" pitchFamily="34" charset="0"/>
                </a:rPr>
                <a:t>Shmuel</a:t>
              </a:r>
              <a:r>
                <a:rPr lang="en-US" sz="1400">
                  <a:latin typeface="Calibri" pitchFamily="34" charset="0"/>
                </a:rPr>
                <a:t> </a:t>
              </a:r>
              <a:r>
                <a:rPr lang="en-US" sz="1400" b="1">
                  <a:solidFill>
                    <a:schemeClr val="bg1"/>
                  </a:solidFill>
                  <a:latin typeface="Calibri" pitchFamily="34" charset="0"/>
                </a:rPr>
                <a:t>Groag</a:t>
              </a:r>
            </a:p>
          </p:txBody>
        </p:sp>
        <p:sp>
          <p:nvSpPr>
            <p:cNvPr id="16411" name="TextBox 68"/>
            <p:cNvSpPr txBox="1">
              <a:spLocks noChangeArrowheads="1"/>
            </p:cNvSpPr>
            <p:nvPr/>
          </p:nvSpPr>
          <p:spPr bwMode="auto">
            <a:xfrm>
              <a:off x="3390585" y="4857425"/>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Architect</a:t>
              </a:r>
              <a:r>
                <a:rPr lang="en-US" sz="1400">
                  <a:latin typeface="Calibri" pitchFamily="34" charset="0"/>
                </a:rPr>
                <a:t> </a:t>
              </a:r>
              <a:r>
                <a:rPr lang="en-US" sz="1400" b="1">
                  <a:solidFill>
                    <a:schemeClr val="bg1"/>
                  </a:solidFill>
                  <a:latin typeface="Calibri" pitchFamily="34" charset="0"/>
                </a:rPr>
                <a:t>Yuval</a:t>
              </a:r>
              <a:r>
                <a:rPr lang="en-US" sz="1400">
                  <a:latin typeface="Calibri" pitchFamily="34" charset="0"/>
                </a:rPr>
                <a:t> </a:t>
              </a:r>
              <a:r>
                <a:rPr lang="en-US" sz="1400" b="1">
                  <a:solidFill>
                    <a:schemeClr val="bg1"/>
                  </a:solidFill>
                  <a:latin typeface="Calibri" pitchFamily="34" charset="0"/>
                </a:rPr>
                <a:t>Yasky</a:t>
              </a:r>
            </a:p>
          </p:txBody>
        </p:sp>
        <p:sp>
          <p:nvSpPr>
            <p:cNvPr id="16412" name="TextBox 69"/>
            <p:cNvSpPr txBox="1">
              <a:spLocks noChangeArrowheads="1"/>
            </p:cNvSpPr>
            <p:nvPr/>
          </p:nvSpPr>
          <p:spPr bwMode="auto">
            <a:xfrm>
              <a:off x="1561785" y="5380645"/>
              <a:ext cx="1486215" cy="738664"/>
            </a:xfrm>
            <a:prstGeom prst="rect">
              <a:avLst/>
            </a:prstGeom>
            <a:noFill/>
            <a:ln w="9525">
              <a:noFill/>
              <a:miter lim="800000"/>
              <a:headEnd/>
              <a:tailEnd/>
            </a:ln>
          </p:spPr>
          <p:txBody>
            <a:bodyPr>
              <a:spAutoFit/>
            </a:bodyPr>
            <a:lstStyle/>
            <a:p>
              <a:pPr algn="r"/>
              <a:endParaRPr lang="en-US" sz="1400" b="1">
                <a:solidFill>
                  <a:schemeClr val="bg1"/>
                </a:solidFill>
                <a:latin typeface="Guttman David" pitchFamily="2" charset="-79"/>
                <a:cs typeface="Guttman David" pitchFamily="2" charset="-79"/>
              </a:endParaRPr>
            </a:p>
            <a:p>
              <a:pPr algn="r"/>
              <a:r>
                <a:rPr lang="en-US" sz="1400" b="1">
                  <a:solidFill>
                    <a:schemeClr val="bg1"/>
                  </a:solidFill>
                  <a:latin typeface="Calibri" pitchFamily="34" charset="0"/>
                </a:rPr>
                <a:t>Dr.  Gilad Meiri</a:t>
              </a:r>
            </a:p>
            <a:p>
              <a:pPr algn="r"/>
              <a:endParaRPr lang="he-IL" sz="1400">
                <a:solidFill>
                  <a:schemeClr val="bg1"/>
                </a:solidFill>
                <a:latin typeface="Guttman David" pitchFamily="2" charset="-79"/>
                <a:cs typeface="Guttman David" pitchFamily="2" charset="-79"/>
              </a:endParaRPr>
            </a:p>
          </p:txBody>
        </p:sp>
        <p:sp>
          <p:nvSpPr>
            <p:cNvPr id="16413" name="TextBox 70"/>
            <p:cNvSpPr txBox="1">
              <a:spLocks noChangeArrowheads="1"/>
            </p:cNvSpPr>
            <p:nvPr/>
          </p:nvSpPr>
          <p:spPr bwMode="auto">
            <a:xfrm>
              <a:off x="1719853" y="2265822"/>
              <a:ext cx="1709147" cy="307777"/>
            </a:xfrm>
            <a:prstGeom prst="rect">
              <a:avLst/>
            </a:prstGeom>
            <a:noFill/>
            <a:ln w="9525">
              <a:noFill/>
              <a:miter lim="800000"/>
              <a:headEnd/>
              <a:tailEnd/>
            </a:ln>
          </p:spPr>
          <p:txBody>
            <a:bodyPr>
              <a:spAutoFit/>
            </a:bodyPr>
            <a:lstStyle/>
            <a:p>
              <a:r>
                <a:rPr lang="en-US" sz="1400" b="1" dirty="0">
                  <a:solidFill>
                    <a:schemeClr val="bg1"/>
                  </a:solidFill>
                  <a:latin typeface="Calibri" pitchFamily="34" charset="0"/>
                </a:rPr>
                <a:t>Roy</a:t>
              </a:r>
              <a:r>
                <a:rPr lang="en-US" sz="1400" dirty="0">
                  <a:latin typeface="Calibri" pitchFamily="34" charset="0"/>
                </a:rPr>
                <a:t> </a:t>
              </a:r>
              <a:r>
                <a:rPr lang="en-US" sz="1400" b="1" dirty="0" err="1">
                  <a:solidFill>
                    <a:schemeClr val="bg1"/>
                  </a:solidFill>
                  <a:latin typeface="Calibri" pitchFamily="34" charset="0"/>
                </a:rPr>
                <a:t>Hasan</a:t>
              </a:r>
              <a:endParaRPr lang="en-US" sz="1400" b="1" dirty="0">
                <a:solidFill>
                  <a:schemeClr val="bg1"/>
                </a:solidFill>
                <a:latin typeface="Calibri" pitchFamily="34" charset="0"/>
              </a:endParaRPr>
            </a:p>
          </p:txBody>
        </p:sp>
        <p:sp>
          <p:nvSpPr>
            <p:cNvPr id="16414" name="TextBox 71"/>
            <p:cNvSpPr txBox="1">
              <a:spLocks noChangeArrowheads="1"/>
            </p:cNvSpPr>
            <p:nvPr/>
          </p:nvSpPr>
          <p:spPr bwMode="auto">
            <a:xfrm>
              <a:off x="1338853" y="3096070"/>
              <a:ext cx="1709147" cy="523220"/>
            </a:xfrm>
            <a:prstGeom prst="rect">
              <a:avLst/>
            </a:prstGeom>
            <a:noFill/>
            <a:ln w="9525">
              <a:noFill/>
              <a:miter lim="800000"/>
              <a:headEnd/>
              <a:tailEnd/>
            </a:ln>
          </p:spPr>
          <p:txBody>
            <a:bodyPr>
              <a:spAutoFit/>
            </a:bodyPr>
            <a:lstStyle/>
            <a:p>
              <a:pPr algn="r"/>
              <a:r>
                <a:rPr lang="en-US" sz="1400" b="1">
                  <a:solidFill>
                    <a:schemeClr val="bg1"/>
                  </a:solidFill>
                  <a:latin typeface="Calibri" pitchFamily="34" charset="0"/>
                </a:rPr>
                <a:t>Dr. Haim Yacobi</a:t>
              </a:r>
            </a:p>
            <a:p>
              <a:pPr algn="r"/>
              <a:endParaRPr lang="he-IL" sz="1400">
                <a:solidFill>
                  <a:schemeClr val="bg1"/>
                </a:solidFill>
                <a:latin typeface="Guttman David" pitchFamily="2" charset="-79"/>
                <a:cs typeface="Guttman David" pitchFamily="2" charset="-79"/>
              </a:endParaRPr>
            </a:p>
          </p:txBody>
        </p:sp>
        <p:sp>
          <p:nvSpPr>
            <p:cNvPr id="16415" name="TextBox 72"/>
            <p:cNvSpPr txBox="1">
              <a:spLocks noChangeArrowheads="1"/>
            </p:cNvSpPr>
            <p:nvPr/>
          </p:nvSpPr>
          <p:spPr bwMode="auto">
            <a:xfrm>
              <a:off x="1752600" y="3938602"/>
              <a:ext cx="1709147" cy="523220"/>
            </a:xfrm>
            <a:prstGeom prst="rect">
              <a:avLst/>
            </a:prstGeom>
            <a:noFill/>
            <a:ln w="9525">
              <a:noFill/>
              <a:miter lim="800000"/>
              <a:headEnd/>
              <a:tailEnd/>
            </a:ln>
          </p:spPr>
          <p:txBody>
            <a:bodyPr>
              <a:spAutoFit/>
            </a:bodyPr>
            <a:lstStyle/>
            <a:p>
              <a:r>
                <a:rPr lang="en-US" sz="1400" b="1" dirty="0">
                  <a:solidFill>
                    <a:schemeClr val="bg1"/>
                  </a:solidFill>
                  <a:latin typeface="Calibri" pitchFamily="34" charset="0"/>
                </a:rPr>
                <a:t>Professor</a:t>
              </a:r>
              <a:r>
                <a:rPr lang="en-US" sz="1400" dirty="0">
                  <a:latin typeface="Calibri" pitchFamily="34" charset="0"/>
                </a:rPr>
                <a:t> </a:t>
              </a:r>
            </a:p>
            <a:p>
              <a:r>
                <a:rPr lang="en-US" sz="1400" b="1" dirty="0">
                  <a:solidFill>
                    <a:schemeClr val="bg1"/>
                  </a:solidFill>
                  <a:latin typeface="Calibri" pitchFamily="34" charset="0"/>
                </a:rPr>
                <a:t>Moshe</a:t>
              </a:r>
              <a:r>
                <a:rPr lang="en-US" sz="1400" dirty="0">
                  <a:latin typeface="Calibri" pitchFamily="34" charset="0"/>
                </a:rPr>
                <a:t> </a:t>
              </a:r>
              <a:r>
                <a:rPr lang="en-US" sz="1400" b="1" dirty="0" err="1">
                  <a:solidFill>
                    <a:schemeClr val="bg1"/>
                  </a:solidFill>
                  <a:latin typeface="Calibri" pitchFamily="34" charset="0"/>
                </a:rPr>
                <a:t>Margalit</a:t>
              </a:r>
              <a:r>
                <a:rPr lang="en-US" sz="1400" dirty="0">
                  <a:latin typeface="Calibri" pitchFamily="34" charset="0"/>
                </a:rPr>
                <a:t> </a:t>
              </a:r>
            </a:p>
          </p:txBody>
        </p:sp>
        <p:sp>
          <p:nvSpPr>
            <p:cNvPr id="16416" name="TextBox 73"/>
            <p:cNvSpPr txBox="1">
              <a:spLocks noChangeArrowheads="1"/>
            </p:cNvSpPr>
            <p:nvPr/>
          </p:nvSpPr>
          <p:spPr bwMode="auto">
            <a:xfrm>
              <a:off x="1719853" y="4844268"/>
              <a:ext cx="1709147" cy="307777"/>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Dr. Gideon Efrat</a:t>
              </a:r>
            </a:p>
          </p:txBody>
        </p:sp>
        <p:sp>
          <p:nvSpPr>
            <p:cNvPr id="16417" name="TextBox 74"/>
            <p:cNvSpPr txBox="1">
              <a:spLocks noChangeArrowheads="1"/>
            </p:cNvSpPr>
            <p:nvPr/>
          </p:nvSpPr>
          <p:spPr bwMode="auto">
            <a:xfrm>
              <a:off x="3429000" y="5619425"/>
              <a:ext cx="1709147"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Professor Menachem Brinker </a:t>
              </a:r>
            </a:p>
          </p:txBody>
        </p:sp>
        <p:sp>
          <p:nvSpPr>
            <p:cNvPr id="16418" name="TextBox 75"/>
            <p:cNvSpPr txBox="1">
              <a:spLocks noChangeArrowheads="1"/>
            </p:cNvSpPr>
            <p:nvPr/>
          </p:nvSpPr>
          <p:spPr bwMode="auto">
            <a:xfrm>
              <a:off x="342585" y="2279823"/>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Professor</a:t>
              </a:r>
              <a:r>
                <a:rPr lang="en-US" sz="1400">
                  <a:latin typeface="Calibri" pitchFamily="34" charset="0"/>
                </a:rPr>
                <a:t> </a:t>
              </a:r>
              <a:r>
                <a:rPr lang="en-US" sz="1400" b="1">
                  <a:solidFill>
                    <a:schemeClr val="bg1"/>
                  </a:solidFill>
                  <a:latin typeface="Calibri" pitchFamily="34" charset="0"/>
                </a:rPr>
                <a:t>Alona</a:t>
              </a:r>
              <a:r>
                <a:rPr lang="en-US" sz="1400">
                  <a:latin typeface="Calibri" pitchFamily="34" charset="0"/>
                </a:rPr>
                <a:t> </a:t>
              </a:r>
              <a:r>
                <a:rPr lang="en-US" sz="1400" b="1">
                  <a:solidFill>
                    <a:schemeClr val="bg1"/>
                  </a:solidFill>
                  <a:latin typeface="Calibri" pitchFamily="34" charset="0"/>
                </a:rPr>
                <a:t>Nitzan-Shiftan</a:t>
              </a:r>
            </a:p>
          </p:txBody>
        </p:sp>
        <p:sp>
          <p:nvSpPr>
            <p:cNvPr id="16419" name="TextBox 80"/>
            <p:cNvSpPr txBox="1">
              <a:spLocks noChangeArrowheads="1"/>
            </p:cNvSpPr>
            <p:nvPr/>
          </p:nvSpPr>
          <p:spPr bwMode="auto">
            <a:xfrm>
              <a:off x="381000" y="3096070"/>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Professor</a:t>
              </a:r>
              <a:r>
                <a:rPr lang="en-US" sz="1400">
                  <a:latin typeface="Calibri" pitchFamily="34" charset="0"/>
                </a:rPr>
                <a:t> </a:t>
              </a:r>
              <a:r>
                <a:rPr lang="en-US" sz="1400" b="1">
                  <a:solidFill>
                    <a:schemeClr val="bg1"/>
                  </a:solidFill>
                  <a:latin typeface="Calibri" pitchFamily="34" charset="0"/>
                </a:rPr>
                <a:t>Elhanan</a:t>
              </a:r>
              <a:r>
                <a:rPr lang="en-US" sz="1400">
                  <a:latin typeface="Calibri" pitchFamily="34" charset="0"/>
                </a:rPr>
                <a:t> </a:t>
              </a:r>
              <a:r>
                <a:rPr lang="en-US" sz="1400" b="1">
                  <a:solidFill>
                    <a:schemeClr val="bg1"/>
                  </a:solidFill>
                  <a:latin typeface="Calibri" pitchFamily="34" charset="0"/>
                </a:rPr>
                <a:t>Reiner</a:t>
              </a:r>
              <a:r>
                <a:rPr lang="en-US" sz="1400">
                  <a:latin typeface="Calibri" pitchFamily="34" charset="0"/>
                </a:rPr>
                <a:t> </a:t>
              </a:r>
            </a:p>
          </p:txBody>
        </p:sp>
        <p:sp>
          <p:nvSpPr>
            <p:cNvPr id="16420" name="TextBox 83"/>
            <p:cNvSpPr txBox="1">
              <a:spLocks noChangeArrowheads="1"/>
            </p:cNvSpPr>
            <p:nvPr/>
          </p:nvSpPr>
          <p:spPr bwMode="auto">
            <a:xfrm>
              <a:off x="381000" y="3938602"/>
              <a:ext cx="1486215" cy="52322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Professor</a:t>
              </a:r>
              <a:r>
                <a:rPr lang="en-US" sz="1400">
                  <a:latin typeface="Calibri" pitchFamily="34" charset="0"/>
                </a:rPr>
                <a:t> </a:t>
              </a:r>
            </a:p>
            <a:p>
              <a:r>
                <a:rPr lang="en-US" sz="1400" b="1">
                  <a:solidFill>
                    <a:schemeClr val="bg1"/>
                  </a:solidFill>
                  <a:latin typeface="Calibri" pitchFamily="34" charset="0"/>
                </a:rPr>
                <a:t>Ayala</a:t>
              </a:r>
              <a:r>
                <a:rPr lang="en-US" sz="1400">
                  <a:latin typeface="Calibri" pitchFamily="34" charset="0"/>
                </a:rPr>
                <a:t> </a:t>
              </a:r>
              <a:r>
                <a:rPr lang="en-US" sz="1400" b="1">
                  <a:solidFill>
                    <a:schemeClr val="bg1"/>
                  </a:solidFill>
                  <a:latin typeface="Calibri" pitchFamily="34" charset="0"/>
                </a:rPr>
                <a:t>Ronel</a:t>
              </a:r>
            </a:p>
          </p:txBody>
        </p:sp>
        <p:sp>
          <p:nvSpPr>
            <p:cNvPr id="16421" name="TextBox 36"/>
            <p:cNvSpPr txBox="1">
              <a:spLocks noChangeArrowheads="1"/>
            </p:cNvSpPr>
            <p:nvPr/>
          </p:nvSpPr>
          <p:spPr bwMode="auto">
            <a:xfrm>
              <a:off x="6215653" y="4844268"/>
              <a:ext cx="1709147" cy="307777"/>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Benjamin Shvili</a:t>
              </a: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0" y="0"/>
            <a:ext cx="9144000" cy="6858000"/>
          </a:xfrm>
          <a:prstGeom prst="rect">
            <a:avLst/>
          </a:prstGeom>
          <a:solidFill>
            <a:srgbClr val="0D573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1" name="TextBox 2"/>
          <p:cNvSpPr txBox="1">
            <a:spLocks noChangeArrowheads="1"/>
          </p:cNvSpPr>
          <p:nvPr/>
        </p:nvSpPr>
        <p:spPr bwMode="auto">
          <a:xfrm>
            <a:off x="838200" y="463550"/>
            <a:ext cx="5799138" cy="5632450"/>
          </a:xfrm>
          <a:prstGeom prst="rect">
            <a:avLst/>
          </a:prstGeom>
          <a:noFill/>
          <a:ln w="9525">
            <a:noFill/>
            <a:miter lim="800000"/>
            <a:headEnd/>
            <a:tailEnd/>
          </a:ln>
        </p:spPr>
        <p:txBody>
          <a:bodyPr>
            <a:spAutoFit/>
          </a:bodyPr>
          <a:lstStyle/>
          <a:p>
            <a:r>
              <a:rPr lang="en-US" sz="3600" b="1" dirty="0">
                <a:solidFill>
                  <a:schemeClr val="bg1"/>
                </a:solidFill>
                <a:latin typeface="Guttman David" pitchFamily="2" charset="-79"/>
                <a:cs typeface="Guttman David" pitchFamily="2" charset="-79"/>
              </a:rPr>
              <a:t>"Jerusalem is the three religions and two nations that cling to it; it is such a wondrous city and something like this just cannot be done by the insolence of one side.</a:t>
            </a:r>
          </a:p>
          <a:p>
            <a:r>
              <a:rPr lang="en-US" sz="3600" b="1" dirty="0">
                <a:solidFill>
                  <a:schemeClr val="bg1"/>
                </a:solidFill>
                <a:latin typeface="Guttman David" pitchFamily="2" charset="-79"/>
                <a:cs typeface="Guttman David" pitchFamily="2" charset="-79"/>
              </a:rPr>
              <a:t>I am deeply concerned about this [</a:t>
            </a:r>
            <a:r>
              <a:rPr lang="en-US" sz="3600" b="1" dirty="0" err="1">
                <a:solidFill>
                  <a:schemeClr val="bg1"/>
                </a:solidFill>
                <a:latin typeface="Guttman David" pitchFamily="2" charset="-79"/>
                <a:cs typeface="Guttman David" pitchFamily="2" charset="-79"/>
              </a:rPr>
              <a:t>Kedem</a:t>
            </a:r>
            <a:r>
              <a:rPr lang="en-US" sz="3600" b="1" dirty="0">
                <a:solidFill>
                  <a:schemeClr val="bg1"/>
                </a:solidFill>
                <a:latin typeface="Guttman David" pitchFamily="2" charset="-79"/>
                <a:cs typeface="Guttman David" pitchFamily="2" charset="-79"/>
              </a:rPr>
              <a:t> Compound].”</a:t>
            </a:r>
            <a:endParaRPr lang="en-US" sz="3600" dirty="0">
              <a:latin typeface="Calibri" pitchFamily="34" charset="0"/>
            </a:endParaRPr>
          </a:p>
        </p:txBody>
      </p:sp>
      <p:pic>
        <p:nvPicPr>
          <p:cNvPr id="17412" name="תמונה 7" descr="ChaimGuri.jpg"/>
          <p:cNvPicPr>
            <a:picLocks noChangeAspect="1"/>
          </p:cNvPicPr>
          <p:nvPr/>
        </p:nvPicPr>
        <p:blipFill>
          <a:blip r:embed="rId2" cstate="print">
            <a:lum bright="-10000"/>
          </a:blip>
          <a:srcRect t="2061"/>
          <a:stretch>
            <a:fillRect/>
          </a:stretch>
        </p:blipFill>
        <p:spPr bwMode="auto">
          <a:xfrm>
            <a:off x="6629400" y="609600"/>
            <a:ext cx="1828800" cy="2044700"/>
          </a:xfrm>
          <a:prstGeom prst="rect">
            <a:avLst/>
          </a:prstGeom>
          <a:noFill/>
          <a:ln w="19050">
            <a:solidFill>
              <a:schemeClr val="bg1"/>
            </a:solidFill>
            <a:miter lim="800000"/>
            <a:headEnd/>
            <a:tailEnd/>
          </a:ln>
        </p:spPr>
      </p:pic>
      <p:sp>
        <p:nvSpPr>
          <p:cNvPr id="17413" name="TextBox 5"/>
          <p:cNvSpPr txBox="1">
            <a:spLocks noChangeArrowheads="1"/>
          </p:cNvSpPr>
          <p:nvPr/>
        </p:nvSpPr>
        <p:spPr bwMode="auto">
          <a:xfrm>
            <a:off x="6553200" y="2819400"/>
            <a:ext cx="2057400" cy="1477963"/>
          </a:xfrm>
          <a:prstGeom prst="rect">
            <a:avLst/>
          </a:prstGeom>
          <a:noFill/>
          <a:ln w="9525">
            <a:noFill/>
            <a:miter lim="800000"/>
            <a:headEnd/>
            <a:tailEnd/>
          </a:ln>
        </p:spPr>
        <p:txBody>
          <a:bodyPr>
            <a:spAutoFit/>
          </a:bodyPr>
          <a:lstStyle/>
          <a:p>
            <a:r>
              <a:rPr lang="en-US" b="1" dirty="0" err="1">
                <a:solidFill>
                  <a:schemeClr val="bg1"/>
                </a:solidFill>
                <a:latin typeface="Calibri" pitchFamily="34" charset="0"/>
              </a:rPr>
              <a:t>Haim</a:t>
            </a:r>
            <a:r>
              <a:rPr lang="en-US" b="1" dirty="0">
                <a:solidFill>
                  <a:schemeClr val="bg1"/>
                </a:solidFill>
                <a:latin typeface="Calibri" pitchFamily="34" charset="0"/>
              </a:rPr>
              <a:t> </a:t>
            </a:r>
            <a:r>
              <a:rPr lang="en-US" b="1" dirty="0" err="1">
                <a:solidFill>
                  <a:schemeClr val="bg1"/>
                </a:solidFill>
                <a:latin typeface="Calibri" pitchFamily="34" charset="0"/>
              </a:rPr>
              <a:t>Gouri</a:t>
            </a:r>
            <a:r>
              <a:rPr lang="en-US" dirty="0">
                <a:solidFill>
                  <a:schemeClr val="bg1"/>
                </a:solidFill>
                <a:latin typeface="Calibri" pitchFamily="34" charset="0"/>
              </a:rPr>
              <a:t>, poet, author, lyricist; winner of the </a:t>
            </a:r>
            <a:r>
              <a:rPr lang="en-US" dirty="0" err="1">
                <a:solidFill>
                  <a:schemeClr val="bg1"/>
                </a:solidFill>
                <a:latin typeface="Calibri" pitchFamily="34" charset="0"/>
              </a:rPr>
              <a:t>Bialik</a:t>
            </a:r>
            <a:r>
              <a:rPr lang="en-US" dirty="0">
                <a:solidFill>
                  <a:schemeClr val="bg1"/>
                </a:solidFill>
                <a:latin typeface="Calibri" pitchFamily="34" charset="0"/>
              </a:rPr>
              <a:t> Prize, Israel Prize and </a:t>
            </a:r>
            <a:r>
              <a:rPr lang="en-US" dirty="0" err="1">
                <a:solidFill>
                  <a:schemeClr val="bg1"/>
                </a:solidFill>
                <a:latin typeface="Calibri" pitchFamily="34" charset="0"/>
              </a:rPr>
              <a:t>Sokolov</a:t>
            </a:r>
            <a:r>
              <a:rPr lang="en-US" dirty="0">
                <a:solidFill>
                  <a:schemeClr val="bg1"/>
                </a:solidFill>
                <a:latin typeface="Calibri" pitchFamily="34" charset="0"/>
              </a:rPr>
              <a:t> Prize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GREEN IRAMIM.jpg"/>
          <p:cNvPicPr>
            <a:picLocks noChangeAspect="1"/>
          </p:cNvPicPr>
          <p:nvPr/>
        </p:nvPicPr>
        <p:blipFill>
          <a:blip r:embed="rId3" cstate="print"/>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5" name="TextBox 5">
            <a:hlinkClick r:id="rId4"/>
          </p:cNvPr>
          <p:cNvSpPr txBox="1">
            <a:spLocks noChangeArrowheads="1"/>
          </p:cNvSpPr>
          <p:nvPr/>
        </p:nvSpPr>
        <p:spPr bwMode="auto">
          <a:xfrm>
            <a:off x="1447800" y="1981200"/>
            <a:ext cx="6781800" cy="1384995"/>
          </a:xfrm>
          <a:prstGeom prst="rect">
            <a:avLst/>
          </a:prstGeom>
          <a:noFill/>
          <a:ln w="9525">
            <a:noFill/>
            <a:miter lim="800000"/>
            <a:headEnd/>
            <a:tailEnd/>
          </a:ln>
        </p:spPr>
        <p:txBody>
          <a:bodyPr wrap="square">
            <a:spAutoFit/>
          </a:bodyPr>
          <a:lstStyle/>
          <a:p>
            <a:r>
              <a:rPr lang="en-US" sz="2800" b="1" dirty="0">
                <a:solidFill>
                  <a:schemeClr val="bg1"/>
                </a:solidFill>
                <a:latin typeface="Guttman David" pitchFamily="2" charset="-79"/>
                <a:cs typeface="Guttman David" pitchFamily="2" charset="-79"/>
              </a:rPr>
              <a:t>You can help us halt the </a:t>
            </a:r>
            <a:r>
              <a:rPr lang="en-US" sz="2800" b="1" dirty="0" err="1" smtClean="0">
                <a:solidFill>
                  <a:schemeClr val="bg1"/>
                </a:solidFill>
                <a:latin typeface="Guttman David" pitchFamily="2" charset="-79"/>
                <a:cs typeface="Guttman David" pitchFamily="2" charset="-79"/>
              </a:rPr>
              <a:t>Kedem</a:t>
            </a:r>
            <a:r>
              <a:rPr lang="en-US" sz="2800" b="1" dirty="0">
                <a:solidFill>
                  <a:schemeClr val="bg1"/>
                </a:solidFill>
                <a:latin typeface="Guttman David" pitchFamily="2" charset="-79"/>
                <a:cs typeface="Guttman David" pitchFamily="2" charset="-79"/>
              </a:rPr>
              <a:t> </a:t>
            </a:r>
            <a:r>
              <a:rPr lang="en-US" sz="2800" b="1" dirty="0" smtClean="0">
                <a:solidFill>
                  <a:schemeClr val="bg1"/>
                </a:solidFill>
                <a:latin typeface="Guttman David" pitchFamily="2" charset="-79"/>
                <a:cs typeface="Guttman David" pitchFamily="2" charset="-79"/>
              </a:rPr>
              <a:t>Project </a:t>
            </a:r>
            <a:r>
              <a:rPr lang="en-US" sz="2800" b="1" dirty="0">
                <a:solidFill>
                  <a:schemeClr val="bg1"/>
                </a:solidFill>
                <a:latin typeface="Guttman David" pitchFamily="2" charset="-79"/>
                <a:cs typeface="Guttman David" pitchFamily="2" charset="-79"/>
              </a:rPr>
              <a:t>by spreading the word.  </a:t>
            </a:r>
            <a:r>
              <a:rPr lang="en-US" sz="2800" b="1" dirty="0" smtClean="0">
                <a:solidFill>
                  <a:schemeClr val="bg1"/>
                </a:solidFill>
                <a:latin typeface="Guttman David" pitchFamily="2" charset="-79"/>
                <a:cs typeface="Guttman David" pitchFamily="2" charset="-79"/>
              </a:rPr>
              <a:t>Please circulate </a:t>
            </a:r>
            <a:r>
              <a:rPr lang="en-US" sz="2800" b="1" dirty="0">
                <a:solidFill>
                  <a:schemeClr val="bg1"/>
                </a:solidFill>
                <a:latin typeface="Guttman David" pitchFamily="2" charset="-79"/>
                <a:cs typeface="Guttman David" pitchFamily="2" charset="-79"/>
              </a:rPr>
              <a:t>this presentation.</a:t>
            </a:r>
          </a:p>
        </p:txBody>
      </p:sp>
      <p:sp>
        <p:nvSpPr>
          <p:cNvPr id="11" name="מלבן 10">
            <a:hlinkClick r:id="rId4"/>
          </p:cNvPr>
          <p:cNvSpPr/>
          <p:nvPr/>
        </p:nvSpPr>
        <p:spPr>
          <a:xfrm>
            <a:off x="3486150" y="3581400"/>
            <a:ext cx="1239838" cy="124618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7" name="TextBox 9">
            <a:hlinkClick r:id="rId4"/>
          </p:cNvPr>
          <p:cNvSpPr txBox="1">
            <a:spLocks noChangeArrowheads="1"/>
          </p:cNvSpPr>
          <p:nvPr/>
        </p:nvSpPr>
        <p:spPr bwMode="auto">
          <a:xfrm>
            <a:off x="3562350" y="3670300"/>
            <a:ext cx="1219200" cy="1139825"/>
          </a:xfrm>
          <a:prstGeom prst="rect">
            <a:avLst/>
          </a:prstGeom>
          <a:noFill/>
          <a:ln w="38100">
            <a:noFill/>
            <a:miter lim="800000"/>
            <a:headEnd/>
            <a:tailEnd/>
          </a:ln>
        </p:spPr>
        <p:txBody>
          <a:bodyPr>
            <a:spAutoFit/>
          </a:bodyPr>
          <a:lstStyle/>
          <a:p>
            <a:r>
              <a:rPr lang="en-US" sz="1700" b="1" dirty="0">
                <a:solidFill>
                  <a:schemeClr val="bg1"/>
                </a:solidFill>
                <a:latin typeface="Guttman David" pitchFamily="2" charset="-79"/>
                <a:cs typeface="Guttman David" pitchFamily="2" charset="-79"/>
              </a:rPr>
              <a:t>Provided as a </a:t>
            </a:r>
            <a:r>
              <a:rPr lang="en-US" sz="1700" b="1" dirty="0" smtClean="0">
                <a:solidFill>
                  <a:schemeClr val="bg1"/>
                </a:solidFill>
                <a:latin typeface="Guttman David" pitchFamily="2" charset="-79"/>
                <a:cs typeface="Guttman David" pitchFamily="2" charset="-79"/>
              </a:rPr>
              <a:t>public </a:t>
            </a:r>
            <a:r>
              <a:rPr lang="en-US" sz="1700" b="1" dirty="0">
                <a:solidFill>
                  <a:schemeClr val="bg1"/>
                </a:solidFill>
                <a:latin typeface="Guttman David" pitchFamily="2" charset="-79"/>
                <a:cs typeface="Guttman David" pitchFamily="2" charset="-79"/>
              </a:rPr>
              <a:t>service</a:t>
            </a:r>
          </a:p>
        </p:txBody>
      </p:sp>
      <p:pic>
        <p:nvPicPr>
          <p:cNvPr id="18438" name="תמונה 16" descr="Ir-Amim large logo with green ער (1).jpg">
            <a:hlinkClick r:id="rId4"/>
          </p:cNvPr>
          <p:cNvPicPr>
            <a:picLocks noChangeAspect="1"/>
          </p:cNvPicPr>
          <p:nvPr/>
        </p:nvPicPr>
        <p:blipFill>
          <a:blip r:embed="rId5" cstate="print"/>
          <a:srcRect l="2841" t="4443" r="3784" b="18889"/>
          <a:stretch>
            <a:fillRect/>
          </a:stretch>
        </p:blipFill>
        <p:spPr bwMode="auto">
          <a:xfrm>
            <a:off x="1600200" y="3619500"/>
            <a:ext cx="1733550" cy="1208088"/>
          </a:xfrm>
          <a:prstGeom prst="rect">
            <a:avLst/>
          </a:prstGeom>
          <a:noFill/>
          <a:ln w="38100">
            <a:solidFill>
              <a:schemeClr val="bg1"/>
            </a:solidFill>
            <a:miter lim="800000"/>
            <a:headEnd/>
            <a:tailEnd/>
          </a:ln>
        </p:spPr>
      </p:pic>
      <p:sp>
        <p:nvSpPr>
          <p:cNvPr id="18439" name="מלבן 12"/>
          <p:cNvSpPr>
            <a:spLocks noChangeArrowheads="1"/>
          </p:cNvSpPr>
          <p:nvPr/>
        </p:nvSpPr>
        <p:spPr bwMode="auto">
          <a:xfrm>
            <a:off x="1420813" y="914400"/>
            <a:ext cx="6808787" cy="1200150"/>
          </a:xfrm>
          <a:prstGeom prst="rect">
            <a:avLst/>
          </a:prstGeom>
          <a:noFill/>
          <a:ln w="9525">
            <a:noFill/>
            <a:miter lim="800000"/>
            <a:headEnd/>
            <a:tailEnd/>
          </a:ln>
        </p:spPr>
        <p:txBody>
          <a:bodyPr wrap="none">
            <a:spAutoFit/>
          </a:bodyPr>
          <a:lstStyle/>
          <a:p>
            <a:r>
              <a:rPr lang="en-US" sz="5400" b="1" dirty="0">
                <a:solidFill>
                  <a:schemeClr val="bg1"/>
                </a:solidFill>
                <a:latin typeface="Guttman David" pitchFamily="2" charset="-79"/>
                <a:cs typeface="Guttman David" pitchFamily="2" charset="-79"/>
              </a:rPr>
              <a:t>Hands</a:t>
            </a:r>
            <a:r>
              <a:rPr lang="en-US" sz="6000" dirty="0">
                <a:latin typeface="Calibri" pitchFamily="34" charset="0"/>
              </a:rPr>
              <a:t> </a:t>
            </a:r>
            <a:r>
              <a:rPr lang="en-US" sz="5400" b="1" dirty="0">
                <a:solidFill>
                  <a:schemeClr val="bg1"/>
                </a:solidFill>
                <a:latin typeface="Guttman David" pitchFamily="2" charset="-79"/>
                <a:cs typeface="Guttman David" pitchFamily="2" charset="-79"/>
              </a:rPr>
              <a:t>Off the Walls </a:t>
            </a:r>
            <a:r>
              <a:rPr lang="en-US" sz="7200" b="1" dirty="0">
                <a:solidFill>
                  <a:schemeClr val="bg1"/>
                </a:solidFill>
                <a:latin typeface="Guttman David" pitchFamily="2" charset="-79"/>
                <a:cs typeface="Guttman David" pitchFamily="2" charset="-79"/>
              </a:rPr>
              <a:t>!</a:t>
            </a:r>
            <a:endParaRPr lang="en-US" sz="5400" b="1" dirty="0">
              <a:solidFill>
                <a:schemeClr val="bg1"/>
              </a:solidFill>
              <a:latin typeface="Guttman David" pitchFamily="2" charset="-79"/>
              <a:cs typeface="Guttman David" pitchFamily="2" charset="-79"/>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2"/>
          <p:cNvSpPr txBox="1">
            <a:spLocks/>
          </p:cNvSpPr>
          <p:nvPr/>
        </p:nvSpPr>
        <p:spPr>
          <a:xfrm>
            <a:off x="546100" y="922338"/>
            <a:ext cx="7848600" cy="2057400"/>
          </a:xfrm>
          <a:prstGeom prst="rect">
            <a:avLst/>
          </a:prstGeom>
          <a:noFill/>
        </p:spPr>
        <p:txBody>
          <a:bodyPr/>
          <a:lstStyle/>
          <a:p>
            <a:pPr algn="r" fontAlgn="auto">
              <a:spcAft>
                <a:spcPts val="0"/>
              </a:spcAft>
              <a:defRPr/>
            </a:pPr>
            <a:endParaRPr lang="en-US" sz="11500" b="1" dirty="0">
              <a:ln w="3175">
                <a:solidFill>
                  <a:srgbClr val="006600"/>
                </a:solidFill>
              </a:ln>
              <a:solidFill>
                <a:schemeClr val="bg1"/>
              </a:solidFill>
              <a:latin typeface="Guttman David" pitchFamily="2" charset="-79"/>
              <a:ea typeface="+mj-ea"/>
              <a:cs typeface="Guttman David" pitchFamily="2" charset="-79"/>
            </a:endParaRPr>
          </a:p>
        </p:txBody>
      </p:sp>
      <p:pic>
        <p:nvPicPr>
          <p:cNvPr id="3075" name="תמונה 1"/>
          <p:cNvPicPr>
            <a:picLocks noChangeAspect="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3076" name="מלבן 4"/>
          <p:cNvSpPr>
            <a:spLocks noChangeArrowheads="1"/>
          </p:cNvSpPr>
          <p:nvPr/>
        </p:nvSpPr>
        <p:spPr bwMode="auto">
          <a:xfrm>
            <a:off x="1371600" y="838200"/>
            <a:ext cx="12311063" cy="1878013"/>
          </a:xfrm>
          <a:prstGeom prst="rect">
            <a:avLst/>
          </a:prstGeom>
          <a:noFill/>
          <a:ln w="9525">
            <a:noFill/>
            <a:miter lim="800000"/>
            <a:headEnd/>
            <a:tailEnd/>
          </a:ln>
        </p:spPr>
        <p:txBody>
          <a:bodyPr>
            <a:spAutoFit/>
          </a:bodyPr>
          <a:lstStyle/>
          <a:p>
            <a:r>
              <a:rPr lang="en-US" sz="5000" b="1" dirty="0">
                <a:solidFill>
                  <a:schemeClr val="bg1"/>
                </a:solidFill>
                <a:latin typeface="Guttman David" pitchFamily="2" charset="-79"/>
                <a:cs typeface="Guttman David" pitchFamily="2" charset="-79"/>
              </a:rPr>
              <a:t>Have you heard of the</a:t>
            </a:r>
          </a:p>
          <a:p>
            <a:r>
              <a:rPr lang="en-US" sz="5000" b="1" dirty="0">
                <a:solidFill>
                  <a:schemeClr val="bg1"/>
                </a:solidFill>
                <a:latin typeface="Guttman David" pitchFamily="2" charset="-79"/>
                <a:cs typeface="Guttman David" pitchFamily="2" charset="-79"/>
              </a:rPr>
              <a:t> </a:t>
            </a:r>
            <a:r>
              <a:rPr lang="en-US" sz="5000" b="1" dirty="0" err="1">
                <a:solidFill>
                  <a:schemeClr val="bg1"/>
                </a:solidFill>
                <a:latin typeface="Guttman David" pitchFamily="2" charset="-79"/>
                <a:cs typeface="Guttman David" pitchFamily="2" charset="-79"/>
              </a:rPr>
              <a:t>Kedem</a:t>
            </a:r>
            <a:r>
              <a:rPr lang="en-US" sz="5000" b="1" dirty="0">
                <a:solidFill>
                  <a:schemeClr val="bg1"/>
                </a:solidFill>
                <a:latin typeface="Guttman David" pitchFamily="2" charset="-79"/>
                <a:cs typeface="Guttman David" pitchFamily="2" charset="-79"/>
              </a:rPr>
              <a:t> Compound</a:t>
            </a:r>
            <a:r>
              <a:rPr lang="en-US" sz="6600" b="1" dirty="0">
                <a:solidFill>
                  <a:schemeClr val="bg1"/>
                </a:solidFill>
                <a:latin typeface="Guttman David" pitchFamily="2" charset="-79"/>
                <a:cs typeface="Guttman David" pitchFamily="2" charset="-79"/>
              </a:rPr>
              <a:t>?</a:t>
            </a:r>
            <a:endParaRPr lang="en-US" sz="5000" b="1" dirty="0">
              <a:solidFill>
                <a:schemeClr val="bg1"/>
              </a:solidFill>
              <a:latin typeface="Guttman David" pitchFamily="2" charset="-79"/>
              <a:cs typeface="Guttman David" pitchFamily="2" charset="-79"/>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0" y="0"/>
            <a:ext cx="9144000" cy="6858000"/>
          </a:xfrm>
          <a:prstGeom prst="rect">
            <a:avLst/>
          </a:prstGeom>
          <a:solidFill>
            <a:srgbClr val="0D573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9" name="מלבן 9"/>
          <p:cNvSpPr>
            <a:spLocks noChangeArrowheads="1"/>
          </p:cNvSpPr>
          <p:nvPr/>
        </p:nvSpPr>
        <p:spPr bwMode="auto">
          <a:xfrm>
            <a:off x="152400" y="152400"/>
            <a:ext cx="8458200" cy="6862763"/>
          </a:xfrm>
          <a:prstGeom prst="rect">
            <a:avLst/>
          </a:prstGeom>
          <a:noFill/>
          <a:ln w="9525">
            <a:noFill/>
            <a:miter lim="800000"/>
            <a:headEnd/>
            <a:tailEnd/>
          </a:ln>
        </p:spPr>
        <p:txBody>
          <a:bodyPr>
            <a:spAutoFit/>
          </a:bodyPr>
          <a:lstStyle/>
          <a:p>
            <a:r>
              <a:rPr lang="en-US" sz="4400" b="1" dirty="0">
                <a:solidFill>
                  <a:schemeClr val="bg1"/>
                </a:solidFill>
                <a:latin typeface="Guttman David" pitchFamily="2" charset="-79"/>
                <a:cs typeface="Guttman David" pitchFamily="2" charset="-79"/>
              </a:rPr>
              <a:t>The "</a:t>
            </a:r>
            <a:r>
              <a:rPr lang="en-US" sz="4400" b="1" dirty="0" err="1">
                <a:solidFill>
                  <a:schemeClr val="bg1"/>
                </a:solidFill>
                <a:latin typeface="Guttman David" pitchFamily="2" charset="-79"/>
                <a:cs typeface="Guttman David" pitchFamily="2" charset="-79"/>
              </a:rPr>
              <a:t>Kedem</a:t>
            </a:r>
            <a:r>
              <a:rPr lang="en-US" sz="4400" b="1" dirty="0">
                <a:solidFill>
                  <a:schemeClr val="bg1"/>
                </a:solidFill>
                <a:latin typeface="Guttman David" pitchFamily="2" charset="-79"/>
                <a:cs typeface="Guttman David" pitchFamily="2" charset="-79"/>
              </a:rPr>
              <a:t> Compound", potentially the most ostentatious structure built in the area of the Old City in a hundred years, is slated to be built opposite the Temple Mount/</a:t>
            </a:r>
            <a:r>
              <a:rPr lang="en-US" sz="4400" b="1" dirty="0" err="1">
                <a:solidFill>
                  <a:schemeClr val="bg1"/>
                </a:solidFill>
                <a:latin typeface="Guttman David" pitchFamily="2" charset="-79"/>
                <a:cs typeface="Guttman David" pitchFamily="2" charset="-79"/>
              </a:rPr>
              <a:t>Haram</a:t>
            </a:r>
            <a:r>
              <a:rPr lang="en-US" sz="4400" b="1" dirty="0">
                <a:solidFill>
                  <a:schemeClr val="bg1"/>
                </a:solidFill>
                <a:latin typeface="Guttman David" pitchFamily="2" charset="-79"/>
                <a:cs typeface="Guttman David" pitchFamily="2" charset="-79"/>
              </a:rPr>
              <a:t> al-Sharif, steps away from the Old City walls, in the heart of the Palestinian neighborhood of </a:t>
            </a:r>
            <a:r>
              <a:rPr lang="en-US" sz="4400" b="1" dirty="0" err="1">
                <a:solidFill>
                  <a:schemeClr val="bg1"/>
                </a:solidFill>
                <a:latin typeface="Guttman David" pitchFamily="2" charset="-79"/>
                <a:cs typeface="Guttman David" pitchFamily="2" charset="-79"/>
              </a:rPr>
              <a:t>Silwan</a:t>
            </a:r>
            <a:r>
              <a:rPr lang="en-US" sz="4400" b="1" dirty="0">
                <a:solidFill>
                  <a:schemeClr val="bg1"/>
                </a:solidFill>
                <a:latin typeface="Guttman David" pitchFamily="2" charset="-79"/>
                <a:cs typeface="Guttman David" pitchFamily="2" charset="-79"/>
              </a:rPr>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תמונה 7" descr="Around Old City Presentation.jpg"/>
          <p:cNvPicPr>
            <a:picLocks noChangeAspect="1"/>
          </p:cNvPicPr>
          <p:nvPr/>
        </p:nvPicPr>
        <p:blipFill>
          <a:blip r:embed="rId2" cstate="print"/>
          <a:srcRect/>
          <a:stretch>
            <a:fillRect/>
          </a:stretch>
        </p:blipFill>
        <p:spPr bwMode="auto">
          <a:xfrm>
            <a:off x="-1676400" y="-2286000"/>
            <a:ext cx="16916400" cy="11971338"/>
          </a:xfrm>
          <a:prstGeom prst="rect">
            <a:avLst/>
          </a:prstGeom>
          <a:noFill/>
          <a:ln w="9525">
            <a:noFill/>
            <a:miter lim="800000"/>
            <a:headEnd/>
            <a:tailEnd/>
          </a:ln>
        </p:spPr>
      </p:pic>
      <p:sp>
        <p:nvSpPr>
          <p:cNvPr id="3" name="TextBox 2"/>
          <p:cNvSpPr txBox="1"/>
          <p:nvPr/>
        </p:nvSpPr>
        <p:spPr>
          <a:xfrm>
            <a:off x="304800" y="152400"/>
            <a:ext cx="4114800" cy="7417415"/>
          </a:xfrm>
          <a:prstGeom prst="rect">
            <a:avLst/>
          </a:prstGeom>
          <a:noFill/>
        </p:spPr>
        <p:txBody>
          <a:bodyPr>
            <a:spAutoFit/>
          </a:bodyPr>
          <a:lstStyle/>
          <a:p>
            <a:pPr rtl="1" fontAlgn="auto">
              <a:spcBef>
                <a:spcPts val="0"/>
              </a:spcBef>
              <a:spcAft>
                <a:spcPts val="0"/>
              </a:spcAft>
              <a:defRPr/>
            </a:pPr>
            <a:r>
              <a:rPr lang="he-IL" sz="2800" b="1" dirty="0">
                <a:latin typeface="+mn-lt"/>
                <a:cs typeface="+mn-cs"/>
              </a:rPr>
              <a:t> </a:t>
            </a:r>
            <a:r>
              <a:rPr lang="en-US" sz="2800" b="1" dirty="0">
                <a:solidFill>
                  <a:srgbClr val="006600"/>
                </a:solidFill>
                <a:latin typeface="Guttman David" pitchFamily="2" charset="-79"/>
                <a:cs typeface="Guttman David" pitchFamily="2" charset="-79"/>
              </a:rPr>
              <a:t>The structure will be erected a mere </a:t>
            </a:r>
            <a:r>
              <a:rPr lang="en-US" sz="2800" b="1" dirty="0">
                <a:solidFill>
                  <a:srgbClr val="C00000"/>
                </a:solidFill>
                <a:latin typeface="Guttman David" pitchFamily="2" charset="-79"/>
                <a:cs typeface="Guttman David" pitchFamily="2" charset="-79"/>
              </a:rPr>
              <a:t>20 meters </a:t>
            </a:r>
            <a:r>
              <a:rPr lang="en-US" sz="2800" b="1" dirty="0">
                <a:solidFill>
                  <a:srgbClr val="006600"/>
                </a:solidFill>
                <a:latin typeface="Guttman David" pitchFamily="2" charset="-79"/>
                <a:cs typeface="Guttman David" pitchFamily="2" charset="-79"/>
              </a:rPr>
              <a:t>from the Old City walls, in violation of planning principles that have been maintained in Jerusalem since the British Mandate Period and which were incorporated in the Jerusalem Master Plan.  These principles forbid new construction within a distance of 75 meters from the </a:t>
            </a:r>
            <a:r>
              <a:rPr lang="en-US" sz="2800" b="1" dirty="0">
                <a:solidFill>
                  <a:srgbClr val="C00000"/>
                </a:solidFill>
                <a:latin typeface="Guttman David" pitchFamily="2" charset="-79"/>
                <a:cs typeface="Guttman David" pitchFamily="2" charset="-79"/>
              </a:rPr>
              <a:t>Old City walls</a:t>
            </a:r>
            <a:r>
              <a:rPr lang="en-US" sz="2800" b="1" dirty="0">
                <a:solidFill>
                  <a:srgbClr val="006600"/>
                </a:solidFill>
                <a:latin typeface="Guttman David" pitchFamily="2" charset="-79"/>
                <a:cs typeface="Guttman David" pitchFamily="2" charset="-79"/>
              </a:rPr>
              <a:t>.    </a:t>
            </a:r>
          </a:p>
          <a:p>
            <a:pPr rtl="1" fontAlgn="auto">
              <a:spcBef>
                <a:spcPts val="0"/>
              </a:spcBef>
              <a:spcAft>
                <a:spcPts val="0"/>
              </a:spcAft>
              <a:defRPr/>
            </a:pPr>
            <a:endParaRPr lang="en-US" sz="2800" b="1" dirty="0">
              <a:ln w="3175">
                <a:solidFill>
                  <a:srgbClr val="FFFFFF"/>
                </a:solidFill>
              </a:ln>
              <a:solidFill>
                <a:srgbClr val="005800"/>
              </a:solidFill>
              <a:latin typeface="Guttman David" pitchFamily="2" charset="-79"/>
              <a:ea typeface="Calibri" pitchFamily="34" charset="0"/>
              <a:cs typeface="Guttman David" pitchFamily="2" charset="-79"/>
            </a:endParaRPr>
          </a:p>
        </p:txBody>
      </p:sp>
      <p:sp>
        <p:nvSpPr>
          <p:cNvPr id="7" name="כפל 6"/>
          <p:cNvSpPr/>
          <p:nvPr/>
        </p:nvSpPr>
        <p:spPr>
          <a:xfrm rot="21229430">
            <a:off x="6113463" y="3660775"/>
            <a:ext cx="455612" cy="354013"/>
          </a:xfrm>
          <a:prstGeom prst="mathMultiply">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חץ מכופף למעלה 17"/>
          <p:cNvSpPr/>
          <p:nvPr/>
        </p:nvSpPr>
        <p:spPr>
          <a:xfrm>
            <a:off x="4267200" y="4038600"/>
            <a:ext cx="2362200" cy="2438400"/>
          </a:xfrm>
          <a:prstGeom prst="bentUpArrow">
            <a:avLst>
              <a:gd name="adj1" fmla="val 3073"/>
              <a:gd name="adj2" fmla="val 10050"/>
              <a:gd name="adj3" fmla="val 10050"/>
            </a:avLst>
          </a:prstGeom>
          <a:solidFill>
            <a:srgbClr val="2063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תמונה 8" descr="מבט מ-אבו טור_MODEL_IR_GREEN.jpg"/>
          <p:cNvPicPr>
            <a:picLocks noChangeAspect="1"/>
          </p:cNvPicPr>
          <p:nvPr/>
        </p:nvPicPr>
        <p:blipFill>
          <a:blip r:embed="rId3" cstate="print"/>
          <a:srcRect/>
          <a:stretch>
            <a:fillRect/>
          </a:stretch>
        </p:blipFill>
        <p:spPr bwMode="auto">
          <a:xfrm>
            <a:off x="-823913" y="-304800"/>
            <a:ext cx="10196513" cy="7162800"/>
          </a:xfrm>
          <a:prstGeom prst="rect">
            <a:avLst/>
          </a:prstGeom>
          <a:noFill/>
          <a:ln w="9525">
            <a:noFill/>
            <a:miter lim="800000"/>
            <a:headEnd/>
            <a:tailEnd/>
          </a:ln>
        </p:spPr>
      </p:pic>
      <p:sp>
        <p:nvSpPr>
          <p:cNvPr id="12" name="מלבן 11"/>
          <p:cNvSpPr/>
          <p:nvPr/>
        </p:nvSpPr>
        <p:spPr>
          <a:xfrm flipV="1">
            <a:off x="533400" y="2249488"/>
            <a:ext cx="79248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12"/>
          <p:cNvSpPr txBox="1">
            <a:spLocks noChangeArrowheads="1"/>
          </p:cNvSpPr>
          <p:nvPr/>
        </p:nvSpPr>
        <p:spPr bwMode="auto">
          <a:xfrm>
            <a:off x="533400" y="1944688"/>
            <a:ext cx="2286000" cy="677108"/>
          </a:xfrm>
          <a:prstGeom prst="rect">
            <a:avLst/>
          </a:prstGeom>
          <a:noFill/>
          <a:ln w="9525">
            <a:noFill/>
            <a:miter lim="800000"/>
            <a:headEnd/>
            <a:tailEnd/>
          </a:ln>
        </p:spPr>
        <p:txBody>
          <a:bodyPr wrap="square">
            <a:spAutoFit/>
          </a:bodyPr>
          <a:lstStyle/>
          <a:p>
            <a:r>
              <a:rPr lang="en-US" sz="2000" b="1" dirty="0">
                <a:solidFill>
                  <a:schemeClr val="bg1"/>
                </a:solidFill>
                <a:latin typeface="Guttman David" pitchFamily="2" charset="-79"/>
                <a:cs typeface="Guttman David" pitchFamily="2" charset="-79"/>
              </a:rPr>
              <a:t>Height of the Wall</a:t>
            </a:r>
          </a:p>
          <a:p>
            <a:endParaRPr lang="en-US" dirty="0">
              <a:solidFill>
                <a:schemeClr val="bg1"/>
              </a:solidFill>
              <a:latin typeface="Calibri" pitchFamily="34" charset="0"/>
            </a:endParaRPr>
          </a:p>
        </p:txBody>
      </p:sp>
      <p:sp>
        <p:nvSpPr>
          <p:cNvPr id="6149" name="כותרת 2"/>
          <p:cNvSpPr txBox="1">
            <a:spLocks/>
          </p:cNvSpPr>
          <p:nvPr/>
        </p:nvSpPr>
        <p:spPr bwMode="auto">
          <a:xfrm>
            <a:off x="533400" y="3886200"/>
            <a:ext cx="8077200" cy="2209800"/>
          </a:xfrm>
          <a:prstGeom prst="rect">
            <a:avLst/>
          </a:prstGeom>
          <a:noFill/>
          <a:ln w="9525">
            <a:noFill/>
            <a:miter lim="800000"/>
            <a:headEnd/>
            <a:tailEnd/>
          </a:ln>
        </p:spPr>
        <p:txBody>
          <a:bodyPr/>
          <a:lstStyle/>
          <a:p>
            <a:r>
              <a:rPr lang="en-US" sz="2000" b="1" dirty="0">
                <a:solidFill>
                  <a:schemeClr val="bg1"/>
                </a:solidFill>
                <a:latin typeface="Guttman David" pitchFamily="2" charset="-79"/>
                <a:cs typeface="Guttman David" pitchFamily="2" charset="-79"/>
              </a:rPr>
              <a:t>If constructed, the </a:t>
            </a:r>
            <a:r>
              <a:rPr lang="en-US" sz="2000" b="1" dirty="0" err="1">
                <a:solidFill>
                  <a:schemeClr val="bg1"/>
                </a:solidFill>
                <a:latin typeface="Guttman David" pitchFamily="2" charset="-79"/>
                <a:cs typeface="Guttman David" pitchFamily="2" charset="-79"/>
              </a:rPr>
              <a:t>Kedem</a:t>
            </a:r>
            <a:r>
              <a:rPr lang="en-US" sz="2000" b="1" dirty="0">
                <a:solidFill>
                  <a:schemeClr val="bg1"/>
                </a:solidFill>
                <a:latin typeface="Guttman David" pitchFamily="2" charset="-79"/>
                <a:cs typeface="Guttman David" pitchFamily="2" charset="-79"/>
              </a:rPr>
              <a:t> Compound will reach just 4 meters below the height of the Old City walls.   And it will be built with complete disregard for planning principles prohibiting new building that obstructs specified views of conservation areas, including the Old City walls.   In an effort to blur this reality, the plan was presented to the District Planning and Building Committee using a visual image created from an aerial view.</a:t>
            </a:r>
          </a:p>
        </p:txBody>
      </p:sp>
      <p:sp>
        <p:nvSpPr>
          <p:cNvPr id="6150" name="מלבן 13"/>
          <p:cNvSpPr>
            <a:spLocks noChangeArrowheads="1"/>
          </p:cNvSpPr>
          <p:nvPr/>
        </p:nvSpPr>
        <p:spPr bwMode="auto">
          <a:xfrm>
            <a:off x="4449763" y="3105090"/>
            <a:ext cx="1885453" cy="338554"/>
          </a:xfrm>
          <a:prstGeom prst="rect">
            <a:avLst/>
          </a:prstGeom>
          <a:noFill/>
          <a:ln w="9525">
            <a:noFill/>
            <a:miter lim="800000"/>
            <a:headEnd/>
            <a:tailEnd/>
          </a:ln>
        </p:spPr>
        <p:txBody>
          <a:bodyPr wrap="none">
            <a:spAutoFit/>
          </a:bodyPr>
          <a:lstStyle/>
          <a:p>
            <a:r>
              <a:rPr lang="en-US" sz="1600" b="1" dirty="0" err="1">
                <a:solidFill>
                  <a:schemeClr val="bg1"/>
                </a:solidFill>
                <a:latin typeface="Guttman David" pitchFamily="2" charset="-79"/>
                <a:cs typeface="Guttman David" pitchFamily="2" charset="-79"/>
              </a:rPr>
              <a:t>Kedem</a:t>
            </a:r>
            <a:r>
              <a:rPr lang="en-US" sz="1600" b="1" dirty="0">
                <a:solidFill>
                  <a:schemeClr val="bg1"/>
                </a:solidFill>
                <a:latin typeface="Calibri" pitchFamily="34" charset="0"/>
              </a:rPr>
              <a:t> </a:t>
            </a:r>
            <a:r>
              <a:rPr lang="en-US" sz="1600" b="1" dirty="0" err="1">
                <a:solidFill>
                  <a:schemeClr val="bg1"/>
                </a:solidFill>
                <a:latin typeface="Guttman David" pitchFamily="2" charset="-79"/>
                <a:cs typeface="Guttman David" pitchFamily="2" charset="-79"/>
              </a:rPr>
              <a:t>Compound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תמונה 6" descr="פרויקט קדם - מבנה שקוף עם ארכיאולוגיה_K10.jpg"/>
          <p:cNvPicPr>
            <a:picLocks noChangeAspect="1"/>
          </p:cNvPicPr>
          <p:nvPr/>
        </p:nvPicPr>
        <p:blipFill>
          <a:blip r:embed="rId2" cstate="print"/>
          <a:srcRect l="11479" r="21291"/>
          <a:stretch>
            <a:fillRect/>
          </a:stretch>
        </p:blipFill>
        <p:spPr bwMode="auto">
          <a:xfrm>
            <a:off x="0" y="-152400"/>
            <a:ext cx="9144000" cy="7924800"/>
          </a:xfrm>
          <a:prstGeom prst="rect">
            <a:avLst/>
          </a:prstGeom>
          <a:noFill/>
          <a:ln w="9525">
            <a:noFill/>
            <a:miter lim="800000"/>
            <a:headEnd/>
            <a:tailEnd/>
          </a:ln>
        </p:spPr>
      </p:pic>
      <p:sp>
        <p:nvSpPr>
          <p:cNvPr id="7171" name="TextBox 7"/>
          <p:cNvSpPr txBox="1">
            <a:spLocks noChangeArrowheads="1"/>
          </p:cNvSpPr>
          <p:nvPr/>
        </p:nvSpPr>
        <p:spPr bwMode="auto">
          <a:xfrm>
            <a:off x="304800" y="77788"/>
            <a:ext cx="5638800" cy="3046412"/>
          </a:xfrm>
          <a:prstGeom prst="rect">
            <a:avLst/>
          </a:prstGeom>
          <a:noFill/>
          <a:ln w="9525">
            <a:noFill/>
            <a:miter lim="800000"/>
            <a:headEnd/>
            <a:tailEnd/>
          </a:ln>
        </p:spPr>
        <p:txBody>
          <a:bodyPr>
            <a:spAutoFit/>
          </a:bodyPr>
          <a:lstStyle/>
          <a:p>
            <a:r>
              <a:rPr lang="en-US" sz="2400" b="1" dirty="0">
                <a:solidFill>
                  <a:schemeClr val="bg1"/>
                </a:solidFill>
                <a:latin typeface="Guttman David" pitchFamily="2" charset="-79"/>
                <a:cs typeface="Guttman David" pitchFamily="2" charset="-79"/>
              </a:rPr>
              <a:t>The structure will be built on top of an important archeological site.  Known archeological artifacts will be "presented to the community" from the basement level, underneath an underground parking lot.  Other artifacts yet to be unearthed will simply be buried beneath the structure.  </a:t>
            </a:r>
          </a:p>
        </p:txBody>
      </p:sp>
      <p:sp>
        <p:nvSpPr>
          <p:cNvPr id="10" name="חץ מכופף 9"/>
          <p:cNvSpPr/>
          <p:nvPr/>
        </p:nvSpPr>
        <p:spPr>
          <a:xfrm rot="10800000" flipH="1">
            <a:off x="457200" y="3048000"/>
            <a:ext cx="1600200" cy="2057400"/>
          </a:xfrm>
          <a:prstGeom prst="bentArrow">
            <a:avLst>
              <a:gd name="adj1" fmla="val 11458"/>
              <a:gd name="adj2" fmla="val 19271"/>
              <a:gd name="adj3" fmla="val 17708"/>
              <a:gd name="adj4" fmla="val 43750"/>
            </a:avLst>
          </a:prstGeom>
          <a:solidFill>
            <a:schemeClr val="bg1"/>
          </a:solidFill>
          <a:ln w="9525">
            <a:solidFill>
              <a:srgbClr val="005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תמונה 5" descr="IMG_8405.jpg"/>
          <p:cNvPicPr>
            <a:picLocks noChangeAspect="1"/>
          </p:cNvPicPr>
          <p:nvPr/>
        </p:nvPicPr>
        <p:blipFill>
          <a:blip r:embed="rId2" cstate="print"/>
          <a:srcRect l="13925" r="14841"/>
          <a:stretch>
            <a:fillRect/>
          </a:stretch>
        </p:blipFill>
        <p:spPr bwMode="auto">
          <a:xfrm>
            <a:off x="-304800" y="-457200"/>
            <a:ext cx="10134600" cy="7315200"/>
          </a:xfrm>
          <a:prstGeom prst="rect">
            <a:avLst/>
          </a:prstGeom>
          <a:noFill/>
          <a:ln w="9525">
            <a:noFill/>
            <a:miter lim="800000"/>
            <a:headEnd/>
            <a:tailEnd/>
          </a:ln>
        </p:spPr>
      </p:pic>
      <p:sp>
        <p:nvSpPr>
          <p:cNvPr id="8195" name="Rectangle 1"/>
          <p:cNvSpPr>
            <a:spLocks noChangeArrowheads="1"/>
          </p:cNvSpPr>
          <p:nvPr/>
        </p:nvSpPr>
        <p:spPr bwMode="auto">
          <a:xfrm>
            <a:off x="304800" y="685800"/>
            <a:ext cx="8534400" cy="3540125"/>
          </a:xfrm>
          <a:prstGeom prst="rect">
            <a:avLst/>
          </a:prstGeom>
          <a:noFill/>
          <a:ln w="9525">
            <a:noFill/>
            <a:miter lim="800000"/>
            <a:headEnd/>
            <a:tailEnd/>
          </a:ln>
        </p:spPr>
        <p:txBody>
          <a:bodyPr anchor="ctr">
            <a:spAutoFit/>
          </a:bodyPr>
          <a:lstStyle/>
          <a:p>
            <a:pPr rtl="1"/>
            <a:r>
              <a:rPr lang="en-US" sz="2800" b="1" dirty="0">
                <a:solidFill>
                  <a:schemeClr val="bg1"/>
                </a:solidFill>
                <a:latin typeface="Guttman David" pitchFamily="2" charset="-79"/>
                <a:cs typeface="Guttman David" pitchFamily="2" charset="-79"/>
              </a:rPr>
              <a:t>The Old City walls of Jerusalem are recognized by        </a:t>
            </a:r>
            <a:r>
              <a:rPr lang="en-US" sz="2800" b="1" dirty="0">
                <a:solidFill>
                  <a:srgbClr val="0099FF"/>
                </a:solidFill>
                <a:latin typeface="Guttman David" pitchFamily="2" charset="-79"/>
                <a:cs typeface="Guttman David" pitchFamily="2" charset="-79"/>
              </a:rPr>
              <a:t>UNESCO </a:t>
            </a:r>
            <a:r>
              <a:rPr lang="en-US" sz="2800" b="1" dirty="0">
                <a:solidFill>
                  <a:schemeClr val="bg1"/>
                </a:solidFill>
                <a:latin typeface="Guttman David" pitchFamily="2" charset="-79"/>
                <a:cs typeface="Guttman David" pitchFamily="2" charset="-79"/>
              </a:rPr>
              <a:t>as an Endangered World Heritage Site and therefore entitled to protection.  However, the head of </a:t>
            </a:r>
            <a:r>
              <a:rPr lang="en-US" sz="2800" b="1" dirty="0">
                <a:solidFill>
                  <a:srgbClr val="0099FF"/>
                </a:solidFill>
                <a:latin typeface="Guttman David" pitchFamily="2" charset="-79"/>
                <a:cs typeface="Guttman David" pitchFamily="2" charset="-79"/>
              </a:rPr>
              <a:t>UNESCO</a:t>
            </a:r>
            <a:r>
              <a:rPr lang="en-US" sz="2800" b="1" dirty="0">
                <a:solidFill>
                  <a:schemeClr val="bg1"/>
                </a:solidFill>
                <a:latin typeface="Guttman David" pitchFamily="2" charset="-79"/>
                <a:cs typeface="Guttman David" pitchFamily="2" charset="-79"/>
              </a:rPr>
              <a:t> </a:t>
            </a:r>
            <a:r>
              <a:rPr lang="en-US" sz="2800" b="1" dirty="0">
                <a:solidFill>
                  <a:srgbClr val="3399FF"/>
                </a:solidFill>
                <a:latin typeface="Guttman David" pitchFamily="2" charset="-79"/>
                <a:cs typeface="Guttman David" pitchFamily="2" charset="-79"/>
              </a:rPr>
              <a:t>Israel</a:t>
            </a:r>
            <a:r>
              <a:rPr lang="en-US" sz="2800" b="1" dirty="0">
                <a:solidFill>
                  <a:schemeClr val="bg1"/>
                </a:solidFill>
                <a:latin typeface="Guttman David" pitchFamily="2" charset="-79"/>
                <a:cs typeface="Guttman David" pitchFamily="2" charset="-79"/>
              </a:rPr>
              <a:t>,</a:t>
            </a:r>
            <a:r>
              <a:rPr lang="en-US" sz="2800" b="1" dirty="0">
                <a:solidFill>
                  <a:srgbClr val="3399FF"/>
                </a:solidFill>
                <a:latin typeface="Guttman David" pitchFamily="2" charset="-79"/>
                <a:cs typeface="Guttman David" pitchFamily="2" charset="-79"/>
              </a:rPr>
              <a:t> </a:t>
            </a:r>
            <a:r>
              <a:rPr lang="en-US" sz="2800" b="1" dirty="0">
                <a:solidFill>
                  <a:schemeClr val="bg1"/>
                </a:solidFill>
                <a:latin typeface="Guttman David" pitchFamily="2" charset="-79"/>
                <a:cs typeface="Guttman David" pitchFamily="2" charset="-79"/>
              </a:rPr>
              <a:t>the body entrusted with the protection of the Old City walls, is none other than the architect of the plan for the </a:t>
            </a:r>
            <a:r>
              <a:rPr lang="en-US" sz="2800" b="1" dirty="0" err="1">
                <a:solidFill>
                  <a:schemeClr val="bg1"/>
                </a:solidFill>
                <a:latin typeface="Guttman David" pitchFamily="2" charset="-79"/>
                <a:cs typeface="Guttman David" pitchFamily="2" charset="-79"/>
              </a:rPr>
              <a:t>Kedem</a:t>
            </a:r>
            <a:r>
              <a:rPr lang="en-US" sz="2800" b="1" dirty="0">
                <a:solidFill>
                  <a:schemeClr val="bg1"/>
                </a:solidFill>
                <a:latin typeface="Guttman David" pitchFamily="2" charset="-79"/>
                <a:cs typeface="Guttman David" pitchFamily="2" charset="-79"/>
              </a:rPr>
              <a:t> Compound, </a:t>
            </a:r>
            <a:r>
              <a:rPr lang="en-US" sz="2800" b="1" dirty="0" err="1">
                <a:solidFill>
                  <a:schemeClr val="bg1"/>
                </a:solidFill>
                <a:latin typeface="Guttman David" pitchFamily="2" charset="-79"/>
                <a:cs typeface="Guttman David" pitchFamily="2" charset="-79"/>
              </a:rPr>
              <a:t>Arieh</a:t>
            </a:r>
            <a:r>
              <a:rPr lang="en-US" sz="2800" b="1" dirty="0">
                <a:solidFill>
                  <a:schemeClr val="bg1"/>
                </a:solidFill>
                <a:latin typeface="Guttman David" pitchFamily="2" charset="-79"/>
                <a:cs typeface="Guttman David" pitchFamily="2" charset="-79"/>
              </a:rPr>
              <a:t> </a:t>
            </a:r>
            <a:r>
              <a:rPr lang="en-US" sz="2800" b="1" dirty="0" err="1">
                <a:solidFill>
                  <a:schemeClr val="bg1"/>
                </a:solidFill>
                <a:latin typeface="Guttman David" pitchFamily="2" charset="-79"/>
                <a:cs typeface="Guttman David" pitchFamily="2" charset="-79"/>
              </a:rPr>
              <a:t>Rahamimov</a:t>
            </a:r>
            <a:r>
              <a:rPr lang="en-US" sz="2800" b="1" dirty="0">
                <a:solidFill>
                  <a:schemeClr val="bg1"/>
                </a:solidFill>
                <a:latin typeface="Guttman David" pitchFamily="2" charset="-79"/>
                <a:cs typeface="Guttman David" pitchFamily="2" charset="-79"/>
              </a:rPr>
              <a:t>.  </a:t>
            </a:r>
          </a:p>
          <a:p>
            <a:pPr rtl="1"/>
            <a:endParaRPr lang="en-US" sz="2800" b="1" dirty="0">
              <a:solidFill>
                <a:schemeClr val="bg1"/>
              </a:solidFill>
              <a:latin typeface="Guttman David" pitchFamily="2" charset="-79"/>
              <a:cs typeface="Guttman David" pitchFamily="2" charset="-79"/>
            </a:endParaRPr>
          </a:p>
        </p:txBody>
      </p:sp>
      <p:pic>
        <p:nvPicPr>
          <p:cNvPr id="8196" name="תמונה 4" descr="whc-144transperent.png"/>
          <p:cNvPicPr>
            <a:picLocks noChangeAspect="1"/>
          </p:cNvPicPr>
          <p:nvPr/>
        </p:nvPicPr>
        <p:blipFill>
          <a:blip r:embed="rId3" cstate="print"/>
          <a:srcRect/>
          <a:stretch>
            <a:fillRect/>
          </a:stretch>
        </p:blipFill>
        <p:spPr bwMode="auto">
          <a:xfrm>
            <a:off x="381000" y="1066800"/>
            <a:ext cx="533400" cy="53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מלבן 40"/>
          <p:cNvSpPr/>
          <p:nvPr/>
        </p:nvSpPr>
        <p:spPr>
          <a:xfrm>
            <a:off x="0" y="0"/>
            <a:ext cx="9144000" cy="6858000"/>
          </a:xfrm>
          <a:prstGeom prst="rect">
            <a:avLst/>
          </a:prstGeom>
          <a:solidFill>
            <a:srgbClr val="0D573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19" name="מלבן 1"/>
          <p:cNvSpPr>
            <a:spLocks noChangeArrowheads="1"/>
          </p:cNvSpPr>
          <p:nvPr/>
        </p:nvSpPr>
        <p:spPr bwMode="auto">
          <a:xfrm>
            <a:off x="758825" y="2138363"/>
            <a:ext cx="7546975" cy="4400550"/>
          </a:xfrm>
          <a:prstGeom prst="rect">
            <a:avLst/>
          </a:prstGeom>
          <a:noFill/>
          <a:ln w="9525">
            <a:noFill/>
            <a:miter lim="800000"/>
            <a:headEnd/>
            <a:tailEnd/>
          </a:ln>
        </p:spPr>
        <p:txBody>
          <a:bodyPr>
            <a:spAutoFit/>
          </a:bodyPr>
          <a:lstStyle/>
          <a:p>
            <a:r>
              <a:rPr lang="en-US" sz="2800" b="1" dirty="0">
                <a:solidFill>
                  <a:schemeClr val="bg1"/>
                </a:solidFill>
                <a:latin typeface="Guttman David" pitchFamily="2" charset="-79"/>
                <a:cs typeface="Guttman David" pitchFamily="2" charset="-79"/>
              </a:rPr>
              <a:t>35 urban planners, Israel Prize winners and cultural figures have signed on to a public objection against the plan.  According to these 35 figures, "the plan threatens to create a massive multi-story structure at an irresponsible distance from the Old City walls and foreign to its surroundings…the proposed plan would transform the traditional character of the churches of the Old City and lead to the burial of archaeological artifacts.”</a:t>
            </a:r>
          </a:p>
        </p:txBody>
      </p:sp>
      <p:pic>
        <p:nvPicPr>
          <p:cNvPr id="9220" name="Picture 2"/>
          <p:cNvPicPr>
            <a:picLocks noChangeAspect="1" noChangeArrowheads="1"/>
          </p:cNvPicPr>
          <p:nvPr/>
        </p:nvPicPr>
        <p:blipFill>
          <a:blip r:embed="rId3" cstate="print"/>
          <a:srcRect/>
          <a:stretch>
            <a:fillRect/>
          </a:stretch>
        </p:blipFill>
        <p:spPr bwMode="auto">
          <a:xfrm>
            <a:off x="7070725" y="614363"/>
            <a:ext cx="1311275" cy="984250"/>
          </a:xfrm>
          <a:prstGeom prst="rect">
            <a:avLst/>
          </a:prstGeom>
          <a:noFill/>
          <a:ln w="19050">
            <a:solidFill>
              <a:schemeClr val="bg1"/>
            </a:solidFill>
            <a:miter lim="800000"/>
            <a:headEnd/>
            <a:tailEnd/>
          </a:ln>
        </p:spPr>
      </p:pic>
      <p:pic>
        <p:nvPicPr>
          <p:cNvPr id="9221" name="Picture 3"/>
          <p:cNvPicPr>
            <a:picLocks noChangeAspect="1" noChangeArrowheads="1"/>
          </p:cNvPicPr>
          <p:nvPr/>
        </p:nvPicPr>
        <p:blipFill>
          <a:blip r:embed="rId4" cstate="print"/>
          <a:srcRect/>
          <a:stretch>
            <a:fillRect/>
          </a:stretch>
        </p:blipFill>
        <p:spPr bwMode="auto">
          <a:xfrm>
            <a:off x="5407025" y="609600"/>
            <a:ext cx="1222375" cy="989013"/>
          </a:xfrm>
          <a:prstGeom prst="rect">
            <a:avLst/>
          </a:prstGeom>
          <a:noFill/>
          <a:ln w="19050">
            <a:solidFill>
              <a:schemeClr val="bg1"/>
            </a:solidFill>
            <a:miter lim="800000"/>
            <a:headEnd/>
            <a:tailEnd/>
          </a:ln>
        </p:spPr>
      </p:pic>
      <p:pic>
        <p:nvPicPr>
          <p:cNvPr id="9222" name="Picture 5"/>
          <p:cNvPicPr>
            <a:picLocks noChangeAspect="1" noChangeArrowheads="1"/>
          </p:cNvPicPr>
          <p:nvPr/>
        </p:nvPicPr>
        <p:blipFill>
          <a:blip r:embed="rId5" cstate="print"/>
          <a:srcRect/>
          <a:stretch>
            <a:fillRect/>
          </a:stretch>
        </p:blipFill>
        <p:spPr bwMode="auto">
          <a:xfrm>
            <a:off x="2243138" y="614363"/>
            <a:ext cx="1189037" cy="990600"/>
          </a:xfrm>
          <a:prstGeom prst="rect">
            <a:avLst/>
          </a:prstGeom>
          <a:noFill/>
          <a:ln w="19050">
            <a:solidFill>
              <a:schemeClr val="bg1"/>
            </a:solidFill>
            <a:miter lim="800000"/>
            <a:headEnd/>
            <a:tailEnd/>
          </a:ln>
        </p:spPr>
      </p:pic>
      <p:pic>
        <p:nvPicPr>
          <p:cNvPr id="9223" name="Picture 7"/>
          <p:cNvPicPr>
            <a:picLocks noChangeAspect="1" noChangeArrowheads="1"/>
          </p:cNvPicPr>
          <p:nvPr/>
        </p:nvPicPr>
        <p:blipFill>
          <a:blip r:embed="rId6" cstate="print"/>
          <a:srcRect/>
          <a:stretch>
            <a:fillRect/>
          </a:stretch>
        </p:blipFill>
        <p:spPr bwMode="auto">
          <a:xfrm>
            <a:off x="3895725" y="614363"/>
            <a:ext cx="1069975" cy="996950"/>
          </a:xfrm>
          <a:prstGeom prst="rect">
            <a:avLst/>
          </a:prstGeom>
          <a:noFill/>
          <a:ln w="19050">
            <a:solidFill>
              <a:schemeClr val="bg1"/>
            </a:solidFill>
            <a:miter lim="800000"/>
            <a:headEnd/>
            <a:tailEnd/>
          </a:ln>
        </p:spPr>
      </p:pic>
      <p:pic>
        <p:nvPicPr>
          <p:cNvPr id="9224" name="תמונה 3"/>
          <p:cNvPicPr>
            <a:picLocks noChangeAspect="1"/>
          </p:cNvPicPr>
          <p:nvPr/>
        </p:nvPicPr>
        <p:blipFill>
          <a:blip r:embed="rId7" cstate="print"/>
          <a:srcRect/>
          <a:stretch>
            <a:fillRect/>
          </a:stretch>
        </p:blipFill>
        <p:spPr bwMode="auto">
          <a:xfrm>
            <a:off x="762000" y="619125"/>
            <a:ext cx="1058863" cy="985838"/>
          </a:xfrm>
          <a:prstGeom prst="rect">
            <a:avLst/>
          </a:prstGeom>
          <a:noFill/>
          <a:ln w="19050">
            <a:solidFill>
              <a:schemeClr val="bg1"/>
            </a:solidFill>
            <a:miter lim="800000"/>
            <a:headEnd/>
            <a:tailEnd/>
          </a:ln>
        </p:spPr>
      </p:pic>
      <p:sp>
        <p:nvSpPr>
          <p:cNvPr id="9225" name="TextBox 5"/>
          <p:cNvSpPr txBox="1">
            <a:spLocks noChangeArrowheads="1"/>
          </p:cNvSpPr>
          <p:nvPr/>
        </p:nvSpPr>
        <p:spPr bwMode="auto">
          <a:xfrm>
            <a:off x="7146925" y="1631950"/>
            <a:ext cx="1235075" cy="277813"/>
          </a:xfrm>
          <a:prstGeom prst="rect">
            <a:avLst/>
          </a:prstGeom>
          <a:noFill/>
          <a:ln w="9525">
            <a:noFill/>
            <a:miter lim="800000"/>
            <a:headEnd/>
            <a:tailEnd/>
          </a:ln>
        </p:spPr>
        <p:txBody>
          <a:bodyPr>
            <a:spAutoFit/>
          </a:bodyPr>
          <a:lstStyle/>
          <a:p>
            <a:pPr algn="ctr"/>
            <a:r>
              <a:rPr lang="en-US" sz="1200" b="1">
                <a:solidFill>
                  <a:schemeClr val="bg1"/>
                </a:solidFill>
                <a:latin typeface="Calibri" pitchFamily="34" charset="0"/>
              </a:rPr>
              <a:t>David Grossman</a:t>
            </a:r>
            <a:endParaRPr lang="he-IL" sz="1200" b="1">
              <a:solidFill>
                <a:schemeClr val="bg1"/>
              </a:solidFill>
              <a:latin typeface="Calibri" pitchFamily="34" charset="0"/>
            </a:endParaRPr>
          </a:p>
        </p:txBody>
      </p:sp>
      <p:sp>
        <p:nvSpPr>
          <p:cNvPr id="9226" name="TextBox 6"/>
          <p:cNvSpPr txBox="1">
            <a:spLocks noChangeArrowheads="1"/>
          </p:cNvSpPr>
          <p:nvPr/>
        </p:nvSpPr>
        <p:spPr bwMode="auto">
          <a:xfrm>
            <a:off x="5635625" y="1614488"/>
            <a:ext cx="993775" cy="277812"/>
          </a:xfrm>
          <a:prstGeom prst="rect">
            <a:avLst/>
          </a:prstGeom>
          <a:noFill/>
          <a:ln w="9525">
            <a:noFill/>
            <a:miter lim="800000"/>
            <a:headEnd/>
            <a:tailEnd/>
          </a:ln>
        </p:spPr>
        <p:txBody>
          <a:bodyPr>
            <a:spAutoFit/>
          </a:bodyPr>
          <a:lstStyle/>
          <a:p>
            <a:r>
              <a:rPr lang="en-US" sz="1200" b="1">
                <a:solidFill>
                  <a:schemeClr val="bg1"/>
                </a:solidFill>
                <a:latin typeface="Calibri" pitchFamily="34" charset="0"/>
              </a:rPr>
              <a:t>Agi Mishol </a:t>
            </a:r>
          </a:p>
        </p:txBody>
      </p:sp>
      <p:sp>
        <p:nvSpPr>
          <p:cNvPr id="9" name="TextBox 8"/>
          <p:cNvSpPr txBox="1"/>
          <p:nvPr/>
        </p:nvSpPr>
        <p:spPr>
          <a:xfrm>
            <a:off x="3959225" y="1614488"/>
            <a:ext cx="1006475" cy="461962"/>
          </a:xfrm>
          <a:prstGeom prst="rect">
            <a:avLst/>
          </a:prstGeom>
          <a:noFill/>
        </p:spPr>
        <p:txBody>
          <a:bodyPr rtlCol="1">
            <a:spAutoFit/>
          </a:bodyPr>
          <a:lstStyle/>
          <a:p>
            <a:pPr algn="ctr" fontAlgn="auto">
              <a:spcBef>
                <a:spcPts val="0"/>
              </a:spcBef>
              <a:spcAft>
                <a:spcPts val="0"/>
              </a:spcAft>
              <a:defRPr/>
            </a:pPr>
            <a:r>
              <a:rPr lang="en-US" sz="1200" b="1" dirty="0" err="1">
                <a:solidFill>
                  <a:schemeClr val="bg1"/>
                </a:solidFill>
                <a:latin typeface="+mn-lt"/>
                <a:cs typeface="+mn-cs"/>
              </a:rPr>
              <a:t>Haim</a:t>
            </a:r>
            <a:r>
              <a:rPr lang="en-US" sz="1200" b="1" dirty="0">
                <a:solidFill>
                  <a:schemeClr val="bg1"/>
                </a:solidFill>
                <a:latin typeface="+mn-lt"/>
                <a:cs typeface="+mn-cs"/>
              </a:rPr>
              <a:t> </a:t>
            </a:r>
            <a:r>
              <a:rPr lang="en-US" sz="1200" b="1" dirty="0" err="1">
                <a:solidFill>
                  <a:schemeClr val="bg1"/>
                </a:solidFill>
                <a:latin typeface="+mn-lt"/>
                <a:cs typeface="+mn-cs"/>
              </a:rPr>
              <a:t>Gouri</a:t>
            </a:r>
            <a:endParaRPr lang="en-US" sz="1200" b="1" dirty="0">
              <a:solidFill>
                <a:schemeClr val="bg1"/>
              </a:solidFill>
              <a:latin typeface="+mn-lt"/>
              <a:cs typeface="+mn-cs"/>
            </a:endParaRPr>
          </a:p>
          <a:p>
            <a:pPr algn="ctr" fontAlgn="auto">
              <a:spcBef>
                <a:spcPts val="0"/>
              </a:spcBef>
              <a:spcAft>
                <a:spcPts val="0"/>
              </a:spcAft>
              <a:defRPr/>
            </a:pPr>
            <a:endParaRPr lang="he-IL" sz="1200" dirty="0">
              <a:solidFill>
                <a:schemeClr val="bg1">
                  <a:lumMod val="95000"/>
                </a:schemeClr>
              </a:solidFill>
              <a:latin typeface="+mn-lt"/>
              <a:cs typeface="+mn-cs"/>
            </a:endParaRPr>
          </a:p>
        </p:txBody>
      </p:sp>
      <p:sp>
        <p:nvSpPr>
          <p:cNvPr id="9228" name="TextBox 9"/>
          <p:cNvSpPr txBox="1">
            <a:spLocks noChangeArrowheads="1"/>
          </p:cNvSpPr>
          <p:nvPr/>
        </p:nvSpPr>
        <p:spPr bwMode="auto">
          <a:xfrm>
            <a:off x="2282825" y="1614488"/>
            <a:ext cx="1222375" cy="277812"/>
          </a:xfrm>
          <a:prstGeom prst="rect">
            <a:avLst/>
          </a:prstGeom>
          <a:noFill/>
          <a:ln w="9525">
            <a:noFill/>
            <a:miter lim="800000"/>
            <a:headEnd/>
            <a:tailEnd/>
          </a:ln>
        </p:spPr>
        <p:txBody>
          <a:bodyPr>
            <a:spAutoFit/>
          </a:bodyPr>
          <a:lstStyle/>
          <a:p>
            <a:r>
              <a:rPr lang="en-US" sz="1200" b="1">
                <a:solidFill>
                  <a:schemeClr val="bg1"/>
                </a:solidFill>
                <a:latin typeface="Calibri" pitchFamily="34" charset="0"/>
              </a:rPr>
              <a:t>Ze'ev  Sternhell</a:t>
            </a:r>
          </a:p>
        </p:txBody>
      </p:sp>
      <p:sp>
        <p:nvSpPr>
          <p:cNvPr id="9229" name="TextBox 10"/>
          <p:cNvSpPr txBox="1">
            <a:spLocks noChangeArrowheads="1"/>
          </p:cNvSpPr>
          <p:nvPr/>
        </p:nvSpPr>
        <p:spPr bwMode="auto">
          <a:xfrm>
            <a:off x="685800" y="1604963"/>
            <a:ext cx="1295400" cy="460375"/>
          </a:xfrm>
          <a:prstGeom prst="rect">
            <a:avLst/>
          </a:prstGeom>
          <a:noFill/>
          <a:ln w="9525">
            <a:noFill/>
            <a:miter lim="800000"/>
            <a:headEnd/>
            <a:tailEnd/>
          </a:ln>
        </p:spPr>
        <p:txBody>
          <a:bodyPr>
            <a:spAutoFit/>
          </a:bodyPr>
          <a:lstStyle/>
          <a:p>
            <a:r>
              <a:rPr lang="en-US" sz="1200" b="1">
                <a:solidFill>
                  <a:schemeClr val="bg1"/>
                </a:solidFill>
                <a:latin typeface="Calibri" pitchFamily="34" charset="0"/>
              </a:rPr>
              <a:t>Alona Nitzan Shiftan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p:cNvSpPr/>
          <p:nvPr/>
        </p:nvSpPr>
        <p:spPr>
          <a:xfrm>
            <a:off x="0" y="0"/>
            <a:ext cx="9144000" cy="6858000"/>
          </a:xfrm>
          <a:prstGeom prst="rect">
            <a:avLst/>
          </a:prstGeom>
          <a:solidFill>
            <a:srgbClr val="0D573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43" name="תמונה 4" descr="855.jpg"/>
          <p:cNvPicPr>
            <a:picLocks noChangeAspect="1"/>
          </p:cNvPicPr>
          <p:nvPr/>
        </p:nvPicPr>
        <p:blipFill>
          <a:blip r:embed="rId3" cstate="print"/>
          <a:srcRect l="6282" t="7558" r="39049" b="5232"/>
          <a:stretch>
            <a:fillRect/>
          </a:stretch>
        </p:blipFill>
        <p:spPr bwMode="auto">
          <a:xfrm>
            <a:off x="457200" y="1143000"/>
            <a:ext cx="1981200" cy="2106613"/>
          </a:xfrm>
          <a:prstGeom prst="rect">
            <a:avLst/>
          </a:prstGeom>
          <a:noFill/>
          <a:ln w="38100">
            <a:solidFill>
              <a:schemeClr val="bg1"/>
            </a:solidFill>
            <a:miter lim="800000"/>
            <a:headEnd/>
            <a:tailEnd/>
          </a:ln>
        </p:spPr>
      </p:pic>
      <p:sp>
        <p:nvSpPr>
          <p:cNvPr id="10244" name="מלבן 3"/>
          <p:cNvSpPr>
            <a:spLocks noChangeArrowheads="1"/>
          </p:cNvSpPr>
          <p:nvPr/>
        </p:nvSpPr>
        <p:spPr bwMode="auto">
          <a:xfrm>
            <a:off x="2590800" y="1027113"/>
            <a:ext cx="6248400" cy="4154487"/>
          </a:xfrm>
          <a:prstGeom prst="rect">
            <a:avLst/>
          </a:prstGeom>
          <a:noFill/>
          <a:ln w="38100">
            <a:noFill/>
            <a:miter lim="800000"/>
            <a:headEnd/>
            <a:tailEnd/>
          </a:ln>
        </p:spPr>
        <p:txBody>
          <a:bodyPr>
            <a:spAutoFit/>
          </a:bodyPr>
          <a:lstStyle/>
          <a:p>
            <a:r>
              <a:rPr lang="en-US" sz="2400" b="1" dirty="0">
                <a:solidFill>
                  <a:schemeClr val="bg1"/>
                </a:solidFill>
                <a:latin typeface="Guttman David" pitchFamily="2" charset="-79"/>
                <a:cs typeface="Guttman David" pitchFamily="2" charset="-79"/>
              </a:rPr>
              <a:t>One of the signatories to the public objection is the architect David </a:t>
            </a:r>
            <a:r>
              <a:rPr lang="en-US" sz="2400" b="1" dirty="0" err="1">
                <a:solidFill>
                  <a:schemeClr val="bg1"/>
                </a:solidFill>
                <a:latin typeface="Guttman David" pitchFamily="2" charset="-79"/>
                <a:cs typeface="Guttman David" pitchFamily="2" charset="-79"/>
              </a:rPr>
              <a:t>Kroyanker</a:t>
            </a:r>
            <a:r>
              <a:rPr lang="en-US" sz="2400" b="1" dirty="0">
                <a:solidFill>
                  <a:schemeClr val="bg1"/>
                </a:solidFill>
                <a:latin typeface="Guttman David" pitchFamily="2" charset="-79"/>
                <a:cs typeface="Guttman David" pitchFamily="2" charset="-79"/>
              </a:rPr>
              <a:t>, winner of the </a:t>
            </a:r>
            <a:r>
              <a:rPr lang="en-US" sz="2400" b="1" dirty="0" err="1">
                <a:solidFill>
                  <a:schemeClr val="bg1"/>
                </a:solidFill>
                <a:latin typeface="Guttman David" pitchFamily="2" charset="-79"/>
                <a:cs typeface="Guttman David" pitchFamily="2" charset="-79"/>
              </a:rPr>
              <a:t>Yakir</a:t>
            </a:r>
            <a:r>
              <a:rPr lang="en-US" sz="2400" b="1" dirty="0">
                <a:solidFill>
                  <a:schemeClr val="bg1"/>
                </a:solidFill>
                <a:latin typeface="Guttman David" pitchFamily="2" charset="-79"/>
                <a:cs typeface="Guttman David" pitchFamily="2" charset="-79"/>
              </a:rPr>
              <a:t> </a:t>
            </a:r>
            <a:r>
              <a:rPr lang="en-US" sz="2400" b="1" dirty="0" err="1">
                <a:solidFill>
                  <a:schemeClr val="bg1"/>
                </a:solidFill>
                <a:latin typeface="Guttman David" pitchFamily="2" charset="-79"/>
                <a:cs typeface="Guttman David" pitchFamily="2" charset="-79"/>
              </a:rPr>
              <a:t>Yerushalayim</a:t>
            </a:r>
            <a:r>
              <a:rPr lang="en-US" sz="2400" b="1" dirty="0">
                <a:solidFill>
                  <a:schemeClr val="bg1"/>
                </a:solidFill>
                <a:latin typeface="Guttman David" pitchFamily="2" charset="-79"/>
                <a:cs typeface="Guttman David" pitchFamily="2" charset="-79"/>
              </a:rPr>
              <a:t> Award (Worthy Citizen of Jerusalem) and author of tens of books on the architectural history of Jerusalem.  He is also a winner of a Teddy </a:t>
            </a:r>
            <a:r>
              <a:rPr lang="en-US" sz="2400" b="1" dirty="0" err="1">
                <a:solidFill>
                  <a:schemeClr val="bg1"/>
                </a:solidFill>
                <a:latin typeface="Guttman David" pitchFamily="2" charset="-79"/>
                <a:cs typeface="Guttman David" pitchFamily="2" charset="-79"/>
              </a:rPr>
              <a:t>Kollek</a:t>
            </a:r>
            <a:r>
              <a:rPr lang="en-US" sz="2400" b="1" dirty="0">
                <a:solidFill>
                  <a:schemeClr val="bg1"/>
                </a:solidFill>
                <a:latin typeface="Guttman David" pitchFamily="2" charset="-79"/>
                <a:cs typeface="Guttman David" pitchFamily="2" charset="-79"/>
              </a:rPr>
              <a:t> Lifetime Achievement award for the preservation of historic sites in the city and a previous director of the preservation staff for the Jerusalem 2000 Master Plan. Here is what he has to say: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6550</TotalTime>
  <Words>856</Words>
  <Application>Microsoft Office PowerPoint</Application>
  <PresentationFormat>‫הצגה על המסך (4:3)</PresentationFormat>
  <Paragraphs>84</Paragraphs>
  <Slides>17</Slides>
  <Notes>6</Notes>
  <HiddenSlides>0</HiddenSlides>
  <MMClips>0</MMClips>
  <ScaleCrop>false</ScaleCrop>
  <HeadingPairs>
    <vt:vector size="4" baseType="variant">
      <vt:variant>
        <vt:lpstr>ערכת נושא</vt:lpstr>
      </vt:variant>
      <vt:variant>
        <vt:i4>1</vt:i4>
      </vt:variant>
      <vt:variant>
        <vt:lpstr>כותרות שקופיות</vt:lpstr>
      </vt:variant>
      <vt:variant>
        <vt:i4>17</vt:i4>
      </vt:variant>
    </vt:vector>
  </HeadingPairs>
  <TitlesOfParts>
    <vt:vector size="18" baseType="lpstr">
      <vt:lpstr>ערכת נושא Office</vt:lpstr>
      <vt:lpstr>שקופית 1</vt:lpstr>
      <vt:lpstr>שקופית 2</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לעצור את מתחם "קדם"</dc:title>
  <dc:creator>xp</dc:creator>
  <cp:lastModifiedBy>xp</cp:lastModifiedBy>
  <cp:revision>671</cp:revision>
  <dcterms:created xsi:type="dcterms:W3CDTF">2014-02-08T07:44:56Z</dcterms:created>
  <dcterms:modified xsi:type="dcterms:W3CDTF">2014-03-25T08:18:10Z</dcterms:modified>
</cp:coreProperties>
</file>